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9.xml" ContentType="application/vnd.openxmlformats-officedocument.presentationml.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126"/>
  </p:notesMasterIdLst>
  <p:sldIdLst>
    <p:sldId id="275" r:id="rId5"/>
    <p:sldId id="490" r:id="rId6"/>
    <p:sldId id="276"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411" r:id="rId28"/>
    <p:sldId id="412" r:id="rId29"/>
    <p:sldId id="413" r:id="rId30"/>
    <p:sldId id="387" r:id="rId31"/>
    <p:sldId id="389" r:id="rId32"/>
    <p:sldId id="390" r:id="rId33"/>
    <p:sldId id="414" r:id="rId34"/>
    <p:sldId id="391" r:id="rId35"/>
    <p:sldId id="392" r:id="rId36"/>
    <p:sldId id="393" r:id="rId37"/>
    <p:sldId id="394" r:id="rId38"/>
    <p:sldId id="395" r:id="rId39"/>
    <p:sldId id="396" r:id="rId40"/>
    <p:sldId id="415" r:id="rId41"/>
    <p:sldId id="397" r:id="rId42"/>
    <p:sldId id="399" r:id="rId43"/>
    <p:sldId id="400" r:id="rId44"/>
    <p:sldId id="401" r:id="rId45"/>
    <p:sldId id="402" r:id="rId46"/>
    <p:sldId id="403" r:id="rId47"/>
    <p:sldId id="416" r:id="rId48"/>
    <p:sldId id="404" r:id="rId49"/>
    <p:sldId id="405" r:id="rId50"/>
    <p:sldId id="406" r:id="rId51"/>
    <p:sldId id="417" r:id="rId52"/>
    <p:sldId id="408" r:id="rId53"/>
    <p:sldId id="409" r:id="rId54"/>
    <p:sldId id="410" r:id="rId55"/>
    <p:sldId id="468" r:id="rId56"/>
    <p:sldId id="465" r:id="rId57"/>
    <p:sldId id="419" r:id="rId58"/>
    <p:sldId id="469" r:id="rId59"/>
    <p:sldId id="420" r:id="rId60"/>
    <p:sldId id="470" r:id="rId61"/>
    <p:sldId id="472" r:id="rId62"/>
    <p:sldId id="471" r:id="rId63"/>
    <p:sldId id="421" r:id="rId64"/>
    <p:sldId id="473" r:id="rId65"/>
    <p:sldId id="422" r:id="rId66"/>
    <p:sldId id="423" r:id="rId67"/>
    <p:sldId id="424" r:id="rId68"/>
    <p:sldId id="474" r:id="rId69"/>
    <p:sldId id="425" r:id="rId70"/>
    <p:sldId id="426" r:id="rId71"/>
    <p:sldId id="475" r:id="rId72"/>
    <p:sldId id="476" r:id="rId73"/>
    <p:sldId id="428" r:id="rId74"/>
    <p:sldId id="429" r:id="rId75"/>
    <p:sldId id="430" r:id="rId76"/>
    <p:sldId id="431" r:id="rId77"/>
    <p:sldId id="432" r:id="rId78"/>
    <p:sldId id="477" r:id="rId79"/>
    <p:sldId id="433" r:id="rId80"/>
    <p:sldId id="434" r:id="rId81"/>
    <p:sldId id="478" r:id="rId82"/>
    <p:sldId id="466" r:id="rId83"/>
    <p:sldId id="436" r:id="rId84"/>
    <p:sldId id="437" r:id="rId85"/>
    <p:sldId id="479" r:id="rId86"/>
    <p:sldId id="438" r:id="rId87"/>
    <p:sldId id="480" r:id="rId88"/>
    <p:sldId id="439" r:id="rId89"/>
    <p:sldId id="481" r:id="rId90"/>
    <p:sldId id="440" r:id="rId91"/>
    <p:sldId id="482" r:id="rId92"/>
    <p:sldId id="441" r:id="rId93"/>
    <p:sldId id="442" r:id="rId94"/>
    <p:sldId id="443" r:id="rId95"/>
    <p:sldId id="444" r:id="rId96"/>
    <p:sldId id="483" r:id="rId97"/>
    <p:sldId id="445" r:id="rId98"/>
    <p:sldId id="446" r:id="rId99"/>
    <p:sldId id="484" r:id="rId100"/>
    <p:sldId id="447" r:id="rId101"/>
    <p:sldId id="448" r:id="rId102"/>
    <p:sldId id="485" r:id="rId103"/>
    <p:sldId id="449" r:id="rId104"/>
    <p:sldId id="467" r:id="rId105"/>
    <p:sldId id="450" r:id="rId106"/>
    <p:sldId id="486" r:id="rId107"/>
    <p:sldId id="451" r:id="rId108"/>
    <p:sldId id="487" r:id="rId109"/>
    <p:sldId id="488" r:id="rId110"/>
    <p:sldId id="452" r:id="rId111"/>
    <p:sldId id="489" r:id="rId112"/>
    <p:sldId id="453" r:id="rId113"/>
    <p:sldId id="454" r:id="rId114"/>
    <p:sldId id="455" r:id="rId115"/>
    <p:sldId id="456" r:id="rId116"/>
    <p:sldId id="457" r:id="rId117"/>
    <p:sldId id="458" r:id="rId118"/>
    <p:sldId id="459" r:id="rId119"/>
    <p:sldId id="460" r:id="rId120"/>
    <p:sldId id="461" r:id="rId121"/>
    <p:sldId id="462" r:id="rId122"/>
    <p:sldId id="463" r:id="rId123"/>
    <p:sldId id="365" r:id="rId124"/>
    <p:sldId id="294" r:id="rId125"/>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404" autoAdjust="0"/>
    <p:restoredTop sz="94660"/>
  </p:normalViewPr>
  <p:slideViewPr>
    <p:cSldViewPr snapToGrid="0">
      <p:cViewPr varScale="1">
        <p:scale>
          <a:sx n="116" d="100"/>
          <a:sy n="116" d="100"/>
        </p:scale>
        <p:origin x="-1746" y="-114"/>
      </p:cViewPr>
      <p:guideLst>
        <p:guide orient="horz" pos="2160"/>
        <p:guide pos="294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pPr/>
              <a:t>23-11-2021</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pPr/>
              <a:t>‹N°›</a:t>
            </a:fld>
            <a:endParaRPr lang="en-IN"/>
          </a:p>
        </p:txBody>
      </p:sp>
    </p:spTree>
    <p:extLst>
      <p:ext uri="{BB962C8B-B14F-4D97-AF65-F5344CB8AC3E}">
        <p14:creationId xmlns:p14="http://schemas.microsoft.com/office/powerpoint/2010/main" xmlns=""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dirty="0" smtClean="0">
                <a:solidFill>
                  <a:srgbClr val="DBF5F9">
                    <a:shade val="90000"/>
                  </a:srgbClr>
                </a:solidFill>
              </a:rPr>
              <a:t>Data Mining DT</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56114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dirty="0" smtClean="0">
                <a:solidFill>
                  <a:srgbClr val="DBF5F9">
                    <a:shade val="90000"/>
                  </a:srgbClr>
                </a:solidFill>
              </a:rPr>
              <a:t>Data Mining DT</a:t>
            </a:r>
            <a:endParaRPr lang="en-IN" dirty="0">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15318151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38756859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dirty="0" smtClean="0">
                <a:solidFill>
                  <a:srgbClr val="DBF5F9">
                    <a:shade val="90000"/>
                  </a:srgbClr>
                </a:solidFill>
              </a:rPr>
              <a:t>Data Mining DT</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86326212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80313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240099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87236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55543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059464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122973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1681969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74509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0980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dirty="0" smtClean="0">
                <a:solidFill>
                  <a:srgbClr val="04617B">
                    <a:shade val="90000"/>
                  </a:srgbClr>
                </a:solidFill>
              </a:rPr>
              <a:t>Data Mining DT</a:t>
            </a:r>
            <a:endParaRPr lang="en-IN" dirty="0">
              <a:solidFill>
                <a:srgbClr val="04617B">
                  <a:shade val="90000"/>
                </a:srgbClr>
              </a:solidFill>
            </a:endParaRP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Document_Microsoft_Office_Word1.docx"/><Relationship Id="rId2" Type="http://schemas.openxmlformats.org/officeDocument/2006/relationships/slideLayout" Target="../slideLayouts/slideLayout13.xml"/><Relationship Id="rId1" Type="http://schemas.openxmlformats.org/officeDocument/2006/relationships/vmlDrawing" Target="../drawings/vmlDrawing1.v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package" Target="../embeddings/Document_Microsoft_Office_Word2.docx"/><Relationship Id="rId2" Type="http://schemas.openxmlformats.org/officeDocument/2006/relationships/slideLayout" Target="../slideLayouts/slideLayout13.xml"/><Relationship Id="rId1" Type="http://schemas.openxmlformats.org/officeDocument/2006/relationships/vmlDrawing" Target="../drawings/vmlDrawing2.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Data </a:t>
            </a:r>
            <a:r>
              <a:rPr lang="en-US" dirty="0" smtClean="0">
                <a:solidFill>
                  <a:srgbClr val="6C0000"/>
                </a:solidFill>
                <a:latin typeface="Times New Roman" pitchFamily="18" charset="0"/>
                <a:cs typeface="Times New Roman" pitchFamily="18" charset="0"/>
              </a:rPr>
              <a:t>Mining</a:t>
            </a:r>
            <a:r>
              <a:rPr lang="en-US" dirty="0" smtClean="0">
                <a:solidFill>
                  <a:srgbClr val="6C0000"/>
                </a:solidFill>
                <a:latin typeface="Times New Roman" pitchFamily="18" charset="0"/>
                <a:cs typeface="Times New Roman" pitchFamily="18" charset="0"/>
              </a:rPr>
              <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(2021)</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endParaRPr lang="en-US" sz="2400" b="1" i="1" dirty="0" smtClean="0">
              <a:solidFill>
                <a:srgbClr val="FFFF00"/>
              </a:solidFill>
            </a:endParaRPr>
          </a:p>
          <a:p>
            <a:pPr algn="l">
              <a:buClr>
                <a:srgbClr val="0BD0D9"/>
              </a:buClr>
            </a:pPr>
            <a:r>
              <a:rPr lang="en-US" sz="2800" b="1" dirty="0" smtClean="0">
                <a:solidFill>
                  <a:srgbClr val="FFFF00"/>
                </a:solidFill>
              </a:rPr>
              <a:t>Classification: Decision Tree Induction</a:t>
            </a:r>
            <a:endParaRPr lang="en-IN" sz="2800" b="1" dirty="0">
              <a:solidFill>
                <a:srgbClr val="FFFF00"/>
              </a:solidFill>
            </a:endParaRPr>
          </a:p>
        </p:txBody>
      </p:sp>
      <p:sp>
        <p:nvSpPr>
          <p:cNvPr id="5" name="Sous-titre 4"/>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xmlns=""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Example 9.3 illustrates how we can solve a classification problem by asking a series of question about the attributes.</a:t>
            </a:r>
          </a:p>
          <a:p>
            <a:pPr lvl="8"/>
            <a:endParaRPr lang="en-US" sz="800" dirty="0" smtClean="0">
              <a:cs typeface="Times New Roman" pitchFamily="18" charset="0"/>
            </a:endParaRPr>
          </a:p>
          <a:p>
            <a:pPr lvl="1"/>
            <a:r>
              <a:rPr lang="en-US" sz="1800" dirty="0" smtClean="0">
                <a:cs typeface="Times New Roman" pitchFamily="18" charset="0"/>
              </a:rPr>
              <a:t>Each time we receive an answer, a follow-up question is asked until we reach a conclusion about the class-label of the test.</a:t>
            </a:r>
          </a:p>
          <a:p>
            <a:pPr lvl="7"/>
            <a:endParaRPr lang="en-US" sz="1000" dirty="0" smtClean="0">
              <a:cs typeface="Times New Roman" pitchFamily="18" charset="0"/>
            </a:endParaRPr>
          </a:p>
          <a:p>
            <a:r>
              <a:rPr lang="en-US" sz="2000" dirty="0" smtClean="0">
                <a:cs typeface="Times New Roman" pitchFamily="18" charset="0"/>
              </a:rPr>
              <a:t>The series of questions and their answers can be organized in the form of a decision tree</a:t>
            </a:r>
          </a:p>
          <a:p>
            <a:pPr lvl="8"/>
            <a:endParaRPr lang="en-US" sz="800" dirty="0" smtClean="0">
              <a:cs typeface="Times New Roman" pitchFamily="18" charset="0"/>
            </a:endParaRPr>
          </a:p>
          <a:p>
            <a:pPr lvl="1"/>
            <a:r>
              <a:rPr lang="en-US" sz="1800" dirty="0" smtClean="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smtClean="0">
              <a:cs typeface="Times New Roman" pitchFamily="18" charset="0"/>
            </a:endParaRPr>
          </a:p>
          <a:p>
            <a:r>
              <a:rPr lang="en-US" sz="2000" dirty="0" smtClean="0">
                <a:cs typeface="Times New Roman" pitchFamily="18" charset="0"/>
              </a:rPr>
              <a:t>Once a decision tree is built, it is applied to any test to classify it. </a:t>
            </a:r>
          </a:p>
          <a:p>
            <a:pPr marL="393192" lvl="1" indent="0">
              <a:buNone/>
            </a:pPr>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Tree>
    <p:extLst>
      <p:ext uri="{BB962C8B-B14F-4D97-AF65-F5344CB8AC3E}">
        <p14:creationId xmlns:p14="http://schemas.microsoft.com/office/powerpoint/2010/main" xmlns="" val="26033141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7477521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xmlns="" val="2407102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spTree>
    <p:extLst>
      <p:ext uri="{BB962C8B-B14F-4D97-AF65-F5344CB8AC3E}">
        <p14:creationId xmlns:p14="http://schemas.microsoft.com/office/powerpoint/2010/main" xmlns="" val="20297731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xmlns="" val="19524606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p14="http://schemas.microsoft.com/office/powerpoint/2010/main" xmlns="" val="17839718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xmlns="" val="8349704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Sup>
                      <m:sSubSupPr>
                        <m:ctrlPr>
                          <a:rPr lang="en-IN" sz="2000" i="1">
                            <a:solidFill>
                              <a:schemeClr val="tx1"/>
                            </a:solidFill>
                            <a:latin typeface="Cambria Math"/>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625820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normAutofit fontScale="90000"/>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p:spTree>
    <p:extLst>
      <p:ext uri="{BB962C8B-B14F-4D97-AF65-F5344CB8AC3E}">
        <p14:creationId xmlns:p14="http://schemas.microsoft.com/office/powerpoint/2010/main" xmlns="" val="149489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a:t>
                </a:r>
                <a:r>
                  <a:rPr lang="en-IN" sz="4000" dirty="0" smtClean="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normAutofit fontScale="90000"/>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a:t>
                </a:r>
                <a:r>
                  <a:rPr lang="en-IN" sz="2000" b="1" dirty="0" smtClean="0">
                    <a:solidFill>
                      <a:srgbClr val="0B5ED7"/>
                    </a:solidFill>
                    <a:latin typeface="Times New Roman" panose="02020603050405020304" pitchFamily="18" charset="0"/>
                    <a:cs typeface="Times New Roman" panose="02020603050405020304" pitchFamily="18" charset="0"/>
                  </a:rPr>
                  <a:t>9.18 </a:t>
                </a:r>
                <a:r>
                  <a:rPr lang="en-IN" sz="2000" b="1" dirty="0">
                    <a:solidFill>
                      <a:srgbClr val="0B5ED7"/>
                    </a:solidFill>
                    <a:latin typeface="Times New Roman" panose="02020603050405020304" pitchFamily="18" charset="0"/>
                    <a:cs typeface="Times New Roman" panose="02020603050405020304" pitchFamily="18" charset="0"/>
                  </a:rPr>
                  <a:t>: 𝐒𝐩𝐥𝐢𝐭 𝐢𝐧𝐟𝐨𝐫𝐦𝐚𝐭𝐢𝐨𝐧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IN" sz="2000" dirty="0" smtClean="0">
                    <a:solidFill>
                      <a:srgbClr val="0B5ED7"/>
                    </a:solidFill>
                    <a:latin typeface="Times New Roman" pitchFamily="18" charset="0"/>
                    <a:cs typeface="Times New Roman" pitchFamily="18" charset="0"/>
                  </a:rPr>
                  <a:t>),</a:t>
                </a:r>
                <a:r>
                  <a:rPr lang="en-US" sz="2000" dirty="0" smtClean="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smtClean="0">
                    <a:solidFill>
                      <a:srgbClr val="0B5ED7"/>
                    </a:solidFill>
                    <a:latin typeface="Times New Roman" panose="02020603050405020304" pitchFamily="18" charset="0"/>
                    <a:cs typeface="Times New Roman" panose="02020603050405020304" pitchFamily="18" charset="0"/>
                  </a:rPr>
                  <a:t>A</a:t>
                </a:r>
                <a:r>
                  <a:rPr lang="en-US" sz="2000" dirty="0" smtClean="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smtClean="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smtClean="0">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smtClean="0">
                    <a:solidFill>
                      <a:srgbClr val="0B5ED7"/>
                    </a:solidFill>
                    <a:latin typeface="Times New Roman" panose="02020603050405020304" pitchFamily="18" charset="0"/>
                    <a:cs typeface="Times New Roman" panose="02020603050405020304" pitchFamily="18" charset="0"/>
                  </a:rPr>
                  <a:t>Distribution 2</a:t>
                </a:r>
                <a:endParaRPr lang="en-US" sz="1900" dirty="0">
                  <a:solidFill>
                    <a:srgbClr val="0B5ED7"/>
                  </a:solidFill>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smtClean="0">
                    <a:solidFill>
                      <a:srgbClr val="0B5ED7"/>
                    </a:solidFill>
                  </a:rPr>
                  <a:t>1 = 0</a:t>
                </a:r>
                <a:endParaRPr lang="en-US" dirty="0">
                  <a:solidFill>
                    <a:srgbClr val="0B5ED7"/>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smtClean="0">
                    <a:solidFill>
                      <a:srgbClr val="0B5ED7"/>
                    </a:solidFill>
                  </a:rPr>
                  <a:t> = 1</a:t>
                </a:r>
                <a:endParaRPr lang="en-US" dirty="0">
                  <a:solidFill>
                    <a:srgbClr val="0B5ED7"/>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xmlns="" val="2250850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smtClean="0">
              <a:solidFill>
                <a:srgbClr val="0B5ED7"/>
              </a:solidFill>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3</a:t>
            </a:r>
            <a:endParaRPr lang="en-US" sz="1800" dirty="0">
              <a:solidFill>
                <a:srgbClr val="0B5ED7"/>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a:t>
            </a:r>
            <a:r>
              <a:rPr lang="en-US" sz="1800" dirty="0">
                <a:solidFill>
                  <a:srgbClr val="0B5ED7"/>
                </a:solidFill>
                <a:latin typeface="Times New Roman" panose="02020603050405020304" pitchFamily="18" charset="0"/>
                <a:cs typeface="Times New Roman" panose="02020603050405020304" pitchFamily="18" charset="0"/>
              </a:rPr>
              <a:t>4</a:t>
            </a: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5: Uniform distribution of attribute values </a:t>
            </a:r>
            <a:endParaRPr lang="en-US" sz="1800" dirty="0">
              <a:solidFill>
                <a:srgbClr val="0B5ED7"/>
              </a:solidFill>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smtClean="0">
                    <a:solidFill>
                      <a:srgbClr val="0B5ED7"/>
                    </a:solidFill>
                  </a:rPr>
                  <a:t> 1.5</a:t>
                </a:r>
                <a:endParaRPr lang="en-US" dirty="0">
                  <a:solidFill>
                    <a:srgbClr val="0B5ED7"/>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r>
                  <a:rPr lang="en-US" dirty="0" smtClean="0">
                    <a:solidFill>
                      <a:srgbClr val="0B5ED7"/>
                    </a:solidFill>
                  </a:rPr>
                  <a:t>1.75</a:t>
                </a:r>
                <a:endParaRPr lang="en-US" dirty="0">
                  <a:solidFill>
                    <a:srgbClr val="0B5ED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3" name="Table 12"/>
              <p:cNvGraphicFramePr>
                <a:graphicFrameLocks noGrp="1"/>
              </p:cNvGraphicFramePr>
              <p:nvPr>
                <p:extLst>
                  <p:ext uri="{D42A27DB-BD31-4B8C-83A1-F6EECF244321}">
                    <p14:modId xmlns:p14="http://schemas.microsoft.com/office/powerpoint/2010/main" xmlns="" xmlns:a14="http://schemas.microsoft.com/office/drawing/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r>
                  <a:rPr lang="en-US" dirty="0" smtClean="0">
                    <a:solidFill>
                      <a:srgbClr val="0B5ED7"/>
                    </a:solidFill>
                  </a:rPr>
                  <a:t>)*4 =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smtClean="0">
                    <a:solidFill>
                      <a:srgbClr val="0B5ED7"/>
                    </a:solidFill>
                  </a:rPr>
                  <a:t>.0</a:t>
                </a:r>
                <a:endParaRPr lang="en-US" dirty="0">
                  <a:solidFill>
                    <a:srgbClr val="0B5ED7"/>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127046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Given a database </a:t>
                </a:r>
                <a:r>
                  <a:rPr lang="en-US" i="1" dirty="0" smtClean="0">
                    <a:solidFill>
                      <a:prstClr val="black"/>
                    </a:solidFill>
                  </a:rPr>
                  <a:t>D</a:t>
                </a:r>
                <a:r>
                  <a:rPr lang="en-US" dirty="0" smtClean="0">
                    <a:solidFill>
                      <a:prstClr val="black"/>
                    </a:solidFill>
                  </a:rPr>
                  <a:t> = </a:t>
                </a:r>
                <a14:m>
                  <m:oMath xmlns:m="http://schemas.openxmlformats.org/officeDocument/2006/math">
                    <m:d>
                      <m:dPr>
                        <m:begChr m:val="{"/>
                        <m:endChr m:val="}"/>
                        <m:ctrlPr>
                          <a:rPr lang="en-US" i="1" smtClean="0">
                            <a:solidFill>
                              <a:prstClr val="black"/>
                            </a:solidFill>
                            <a:latin typeface="Cambria Math"/>
                          </a:rPr>
                        </m:ctrlPr>
                      </m:dPr>
                      <m:e>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smtClean="0">
                    <a:solidFill>
                      <a:schemeClr val="tx1"/>
                    </a:solidFill>
                  </a:rPr>
                  <a:t>here </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a:r>
                <a:r>
                  <a:rPr lang="en-IN" dirty="0" smtClean="0">
                    <a:solidFill>
                      <a:schemeClr val="tx1"/>
                    </a:solidFill>
                  </a:rPr>
                  <a:t>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smtClean="0">
                    <a:solidFill>
                      <a:schemeClr val="tx1"/>
                    </a:solidFill>
                  </a:rPr>
                  <a:t>set of classes </a:t>
                </a:r>
                <a:r>
                  <a:rPr lang="en-IN" i="1" dirty="0" smtClean="0">
                    <a:solidFill>
                      <a:schemeClr val="tx1"/>
                    </a:solidFill>
                  </a:rPr>
                  <a:t>C</a:t>
                </a:r>
                <a:r>
                  <a:rPr lang="en-IN" dirty="0" smtClean="0">
                    <a:solidFill>
                      <a:schemeClr val="tx1"/>
                    </a:solidFill>
                  </a:rPr>
                  <a:t> = </a:t>
                </a:r>
                <a14:m>
                  <m:oMath xmlns:m="http://schemas.openxmlformats.org/officeDocument/2006/math">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smtClean="0">
                    <a:solidFill>
                      <a:schemeClr val="tx1"/>
                    </a:solidFill>
                  </a:rPr>
                  <a:t>.</a:t>
                </a:r>
              </a:p>
              <a:p>
                <a:pPr algn="just"/>
                <a:r>
                  <a:rPr lang="en-IN" dirty="0" smtClean="0">
                    <a:solidFill>
                      <a:schemeClr val="tx1"/>
                    </a:solidFill>
                  </a:rPr>
                  <a:t/>
                </a:r>
              </a:p>
              <a:p>
                <a:pPr algn="just"/>
                <a:r>
                  <a:rPr lang="en-US" dirty="0" smtClean="0">
                    <a:solidFill>
                      <a:schemeClr val="tx1"/>
                    </a:solidFill>
                  </a:rPr>
                  <a:t>A decision tree </a:t>
                </a:r>
                <a:r>
                  <a:rPr lang="en-US" b="1" i="1" dirty="0" smtClean="0">
                    <a:solidFill>
                      <a:schemeClr val="tx1"/>
                    </a:solidFill>
                  </a:rPr>
                  <a:t>T</a:t>
                </a:r>
                <a:r>
                  <a:rPr lang="en-US" dirty="0" smtClean="0">
                    <a:solidFill>
                      <a:schemeClr val="tx1"/>
                    </a:solidFill>
                  </a:rPr>
                  <a:t> is a tree associated with </a:t>
                </a:r>
                <a:r>
                  <a:rPr lang="en-US" i="1" dirty="0" smtClean="0">
                    <a:solidFill>
                      <a:schemeClr val="tx1"/>
                    </a:solidFill>
                  </a:rPr>
                  <a:t>D</a:t>
                </a:r>
                <a:r>
                  <a:rPr lang="en-US" dirty="0" smtClean="0">
                    <a:solidFill>
                      <a:schemeClr val="tx1"/>
                    </a:solidFill>
                  </a:rPr>
                  <a:t> that has the following properties:</a:t>
                </a:r>
              </a:p>
              <a:p>
                <a:pPr algn="just"/>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internal node is labeled with an attribute </a:t>
                </a:r>
                <a:r>
                  <a:rPr lang="en-US" i="1" dirty="0" smtClean="0">
                    <a:solidFill>
                      <a:schemeClr val="tx1"/>
                    </a:solidFill>
                  </a:rPr>
                  <a:t>A</a:t>
                </a:r>
                <a:r>
                  <a:rPr lang="en-US" i="1" baseline="-25000" dirty="0" smtClean="0">
                    <a:solidFill>
                      <a:schemeClr val="tx1"/>
                    </a:solidFill>
                  </a:rPr>
                  <a:t>i</a:t>
                </a:r>
              </a:p>
              <a:p>
                <a:pPr marL="285750" indent="-285750" algn="just">
                  <a:buFont typeface="Arial" pitchFamily="34" charset="0"/>
                  <a:buChar char="•"/>
                </a:pPr>
                <a:endParaRPr lang="en-US" sz="800" i="1" baseline="-25000" dirty="0" smtClean="0">
                  <a:solidFill>
                    <a:schemeClr val="tx1"/>
                  </a:solidFill>
                </a:endParaRPr>
              </a:p>
              <a:p>
                <a:pPr marL="285750" indent="-285750" algn="just">
                  <a:buFont typeface="Arial" pitchFamily="34" charset="0"/>
                  <a:buChar char="•"/>
                </a:pPr>
                <a:r>
                  <a:rPr lang="en-US" dirty="0" smtClean="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leaf node is labeled with class </a:t>
                </a:r>
                <a:r>
                  <a:rPr lang="en-US" i="1" dirty="0" err="1" smtClean="0">
                    <a:solidFill>
                      <a:schemeClr val="tx1"/>
                    </a:solidFill>
                  </a:rPr>
                  <a:t>c</a:t>
                </a:r>
                <a:r>
                  <a:rPr lang="en-US" i="1" baseline="-25000" dirty="0" err="1" smtClean="0">
                    <a:solidFill>
                      <a:schemeClr val="tx1"/>
                    </a:solidFill>
                  </a:rPr>
                  <a:t>j</a:t>
                </a:r>
                <a:endParaRPr lang="en-IN" i="1" baseline="-250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9.1: </a:t>
            </a:r>
            <a:r>
              <a:rPr lang="en-US" sz="2000" b="1" dirty="0" smtClean="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6807403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smtClean="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attribute values, each occurring equally frequently, then the split information is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smtClean="0">
                    <a:latin typeface="Times New Roman" panose="02020603050405020304" pitchFamily="18" charset="0"/>
                    <a:cs typeface="Times New Roman" panose="02020603050405020304" pitchFamily="18" charset="0"/>
                  </a:rPr>
                  <a:t>the minimum possible value of split information</a:t>
                </a:r>
                <a:r>
                  <a:rPr lang="en-US" sz="18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cs typeface="Times New Roman" panose="02020603050405020304" pitchFamily="18" charset="0"/>
                  </a:rPr>
                  <a:t>Note:</a:t>
                </a:r>
              </a:p>
              <a:p>
                <a:pPr algn="just"/>
                <a:r>
                  <a:rPr lang="en-US" sz="2000" dirty="0" smtClean="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smtClean="0">
                    <a:solidFill>
                      <a:srgbClr val="0B5ED7"/>
                    </a:solidFill>
                    <a:latin typeface="Times New Roman" panose="02020603050405020304" pitchFamily="18" charset="0"/>
                    <a:cs typeface="Times New Roman" panose="02020603050405020304" pitchFamily="18" charset="0"/>
                  </a:rPr>
                  <a:t>log</a:t>
                </a:r>
                <a:r>
                  <a:rPr lang="en-US" sz="2000" i="1" baseline="-25000" dirty="0" smtClean="0">
                    <a:solidFill>
                      <a:srgbClr val="0B5ED7"/>
                    </a:solidFill>
                    <a:latin typeface="Times New Roman" panose="02020603050405020304" pitchFamily="18" charset="0"/>
                    <a:cs typeface="Times New Roman" panose="02020603050405020304" pitchFamily="18" charset="0"/>
                  </a:rPr>
                  <a:t>2</a:t>
                </a:r>
                <a:r>
                  <a:rPr lang="en-US" sz="2000" i="1" dirty="0" smtClean="0">
                    <a:solidFill>
                      <a:srgbClr val="0B5ED7"/>
                    </a:solidFill>
                    <a:latin typeface="Times New Roman" panose="02020603050405020304" pitchFamily="18" charset="0"/>
                    <a:cs typeface="Times New Roman" panose="02020603050405020304" pitchFamily="18" charset="0"/>
                  </a:rPr>
                  <a:t>m</a:t>
                </a:r>
                <a:r>
                  <a:rPr lang="en-US" sz="2000" dirty="0" smtClean="0">
                    <a:solidFill>
                      <a:srgbClr val="0B5ED7"/>
                    </a:solidFill>
                    <a:latin typeface="Times New Roman" panose="02020603050405020304" pitchFamily="18" charset="0"/>
                    <a:cs typeface="Times New Roman" panose="02020603050405020304" pitchFamily="18" charset="0"/>
                  </a:rPr>
                  <a:t> (both inclusive)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25997996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613205" y="585759"/>
                <a:ext cx="8342209" cy="636339"/>
              </a:xfrm>
            </p:spPr>
            <p:txBody>
              <a:bodyPr>
                <a:noAutofit/>
              </a:bodyPr>
              <a:lstStyle/>
              <a:p>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normAutofit fontScale="90000"/>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smtClean="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Higher </a:t>
            </a:r>
            <a:r>
              <a:rPr lang="en-US" sz="1800" dirty="0">
                <a:latin typeface="Times New Roman" panose="02020603050405020304" pitchFamily="18" charset="0"/>
                <a:cs typeface="Times New Roman" panose="02020603050405020304" pitchFamily="18" charset="0"/>
              </a:rPr>
              <a:t>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r>
              <a:rPr lang="en-US" sz="1800" dirty="0" smtClean="0">
                <a:latin typeface="Times New Roman" panose="02020603050405020304" pitchFamily="18" charset="0"/>
                <a:cs typeface="Times New Roman" panose="02020603050405020304" pitchFamily="18" charset="0"/>
              </a:rPr>
              <a:t>.</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other hand, </a:t>
            </a:r>
            <a:r>
              <a:rPr lang="en-US" sz="2000" dirty="0" smtClean="0">
                <a:latin typeface="Times New Roman" panose="02020603050405020304" pitchFamily="18" charset="0"/>
                <a:cs typeface="Times New Roman" panose="02020603050405020304" pitchFamily="18" charset="0"/>
              </a:rPr>
              <a:t>split </a:t>
            </a:r>
            <a:r>
              <a:rPr lang="en-US" sz="2000" dirty="0">
                <a:latin typeface="Times New Roman" panose="02020603050405020304" pitchFamily="18" charset="0"/>
                <a:cs typeface="Times New Roman" panose="02020603050405020304" pitchFamily="18" charset="0"/>
              </a:rPr>
              <a:t>information forms the denominator in the gain ratio formula. </a:t>
            </a:r>
            <a:endParaRPr lang="en-US" sz="20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implies that higher the value of split information is, lower the gain ratio. </a:t>
            </a:r>
            <a:endParaRPr lang="en-US" sz="1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turns, it decreases the information gain.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070C0"/>
                </a:solidFill>
                <a:latin typeface="Times New Roman" panose="02020603050405020304" pitchFamily="18" charset="0"/>
                <a:cs typeface="Times New Roman" panose="02020603050405020304" pitchFamily="18" charset="0"/>
              </a:rPr>
              <a:t>Further</a:t>
            </a:r>
            <a:r>
              <a:rPr lang="en-US" sz="2000" dirty="0">
                <a:solidFill>
                  <a:srgbClr val="0070C0"/>
                </a:solidFill>
                <a:latin typeface="Times New Roman" panose="02020603050405020304" pitchFamily="18" charset="0"/>
                <a:cs typeface="Times New Roman" panose="02020603050405020304" pitchFamily="18" charset="0"/>
              </a:rPr>
              <a:t>, information gain is large when there are many distinct attribute values. </a:t>
            </a:r>
            <a:endParaRPr lang="en-US" sz="20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When </a:t>
            </a:r>
            <a:r>
              <a:rPr lang="en-US" sz="1800" dirty="0">
                <a:solidFill>
                  <a:srgbClr val="0070C0"/>
                </a:solidFill>
                <a:latin typeface="Times New Roman" panose="02020603050405020304" pitchFamily="18" charset="0"/>
                <a:cs typeface="Times New Roman" panose="02020603050405020304" pitchFamily="18" charset="0"/>
              </a:rPr>
              <a:t>many distinct values, split information is also a large value. </a:t>
            </a:r>
            <a:endParaRPr lang="en-US" sz="18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This </a:t>
            </a:r>
            <a:r>
              <a:rPr lang="en-US" sz="1800" dirty="0">
                <a:solidFill>
                  <a:srgbClr val="0070C0"/>
                </a:solidFill>
                <a:latin typeface="Times New Roman" panose="02020603050405020304" pitchFamily="18" charset="0"/>
                <a:cs typeface="Times New Roman" panose="02020603050405020304" pitchFamily="18" charset="0"/>
              </a:rPr>
              <a:t>way split information reduces the value of gain ratio, thus resulting a balanced value for information gain. </a:t>
            </a:r>
            <a:endParaRPr lang="en-US" sz="1800" dirty="0" smtClean="0">
              <a:solidFill>
                <a:srgbClr val="0070C0"/>
              </a:solidFill>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a:t>
            </a:r>
            <a:r>
              <a:rPr lang="en-US" sz="2000" dirty="0" smtClean="0">
                <a:latin typeface="Times New Roman" panose="02020603050405020304" pitchFamily="18" charset="0"/>
                <a:cs typeface="Times New Roman" panose="02020603050405020304" pitchFamily="18" charset="0"/>
              </a:rPr>
              <a:t>(in ID3</a:t>
            </a:r>
            <a:r>
              <a:rPr lang="en-US" sz="2000" dirty="0">
                <a:latin typeface="Times New Roman" panose="02020603050405020304" pitchFamily="18" charset="0"/>
                <a:cs typeface="Times New Roman" panose="02020603050405020304" pitchFamily="18" charset="0"/>
              </a:rPr>
              <a:t>),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xmlns="" val="12533029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smtClean="0">
                    <a:solidFill>
                      <a:srgbClr val="A50021"/>
                    </a:solidFill>
                    <a:latin typeface="Times New Roman" pitchFamily="18" charset="0"/>
                    <a:cs typeface="Times New Roman" pitchFamily="18" charset="0"/>
                  </a:rPr>
                  <a:t> using </a:t>
                </a:r>
                <a:r>
                  <a:rPr lang="en-US" sz="4000" dirty="0">
                    <a:solidFill>
                      <a:srgbClr val="A50021"/>
                    </a:solidFill>
                    <a:latin typeface="Times New Roman" pitchFamily="18" charset="0"/>
                    <a:cs typeface="Times New Roman" pitchFamily="18" charset="0"/>
                  </a:rPr>
                  <a:t>Frequency Table</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smtClean="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smtClean="0">
                    <a:latin typeface="Times New Roman" panose="02020603050405020304" pitchFamily="18" charset="0"/>
                    <a:cs typeface="Times New Roman" panose="02020603050405020304" pitchFamily="18" charset="0"/>
                  </a:rPr>
                  <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have already learned the calculation of information gain using Frequency Table.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calculate gain ratio, in addition to information gain, we are also to calculate split information.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split information can be calculated from frequency table as follows</a:t>
                </a:r>
                <a:r>
                  <a:rPr lang="en-US" sz="2000" dirty="0" smtClean="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a:t>
                </a:r>
                <a:r>
                  <a:rPr lang="en-US" sz="2000" dirty="0" smtClean="0">
                    <a:latin typeface="Times New Roman" panose="02020603050405020304" pitchFamily="18" charset="0"/>
                    <a:cs typeface="Times New Roman" panose="02020603050405020304" pitchFamily="18" charset="0"/>
                  </a:rPr>
                  <a:t>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smtClean="0">
                    <a:cs typeface="Times New Roman" pitchFamily="18" charset="0"/>
                  </a:rPr>
                  <a:t/>
                </a:r>
                <a14:m>
                  <m:oMath xmlns:m="http://schemas.openxmlformats.org/officeDocument/2006/math">
                    <m:sSubSup>
                      <m:sSubSupPr>
                        <m:ctrlPr>
                          <a:rPr lang="en-US" sz="2000" i="1">
                            <a:latin typeface="Cambria Math"/>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smtClean="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t>
                </a:r>
                <a:r>
                  <a:rPr lang="en-US" sz="2000" dirty="0" smtClean="0">
                    <a:latin typeface="Times New Roman" panose="02020603050405020304" pitchFamily="18" charset="0"/>
                    <a:cs typeface="Times New Roman" panose="02020603050405020304" pitchFamily="18" charset="0"/>
                  </a:rPr>
                  <a:t>are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solidFill>
                      <a:srgbClr val="CC3300"/>
                    </a:solidFill>
                    <a:latin typeface="Times New Roman" panose="02020603050405020304" pitchFamily="18" charset="0"/>
                    <a:cs typeface="Times New Roman" panose="02020603050405020304" pitchFamily="18" charset="0"/>
                  </a:rPr>
                  <a:t>Practice</a:t>
                </a:r>
                <a:r>
                  <a:rPr lang="en-US" sz="2200" b="1" dirty="0">
                    <a:solidFill>
                      <a:srgbClr val="CC3300"/>
                    </a:solidFill>
                    <a:latin typeface="Times New Roman" panose="02020603050405020304" pitchFamily="18" charset="0"/>
                    <a:cs typeface="Times New Roman" panose="02020603050405020304" pitchFamily="18" charset="0"/>
                  </a:rPr>
                  <a:t>: </a:t>
                </a:r>
                <a:endParaRPr lang="en-US" sz="2200" b="1" dirty="0" smtClean="0">
                  <a:solidFill>
                    <a:srgbClr val="CC3300"/>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rgbClr val="CC3300"/>
                    </a:solidFill>
                    <a:latin typeface="Times New Roman" panose="02020603050405020304" pitchFamily="18" charset="0"/>
                    <a:cs typeface="Times New Roman" panose="02020603050405020304" pitchFamily="18" charset="0"/>
                  </a:rPr>
                  <a:t>Using </a:t>
                </a:r>
                <a:r>
                  <a:rPr lang="en-US" sz="2200" dirty="0">
                    <a:solidFill>
                      <a:srgbClr val="CC3300"/>
                    </a:solidFill>
                    <a:latin typeface="Times New Roman" panose="02020603050405020304" pitchFamily="18" charset="0"/>
                    <a:cs typeface="Times New Roman" panose="02020603050405020304" pitchFamily="18" charset="0"/>
                  </a:rPr>
                  <a:t>Gain </a:t>
                </a:r>
                <a:r>
                  <a:rPr lang="en-US" sz="2200" dirty="0" smtClean="0">
                    <a:solidFill>
                      <a:srgbClr val="CC3300"/>
                    </a:solidFill>
                    <a:latin typeface="Times New Roman" panose="02020603050405020304" pitchFamily="18" charset="0"/>
                    <a:cs typeface="Times New Roman" panose="02020603050405020304" pitchFamily="18" charset="0"/>
                  </a:rPr>
                  <a:t>ratio as the measurement of splitting attributes, draw the decision trees for OPTH and EMP data sets. Give calculation of gain ratio at each node.</a:t>
                </a:r>
                <a:endParaRPr lang="en-US" sz="2200" dirty="0">
                  <a:solidFill>
                    <a:srgbClr val="CC3300"/>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xmlns="" val="37451887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decision tree is then used to classify a test data.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t>
            </a:r>
            <a:r>
              <a:rPr lang="en-US" sz="1800" dirty="0" smtClean="0">
                <a:latin typeface="Times New Roman" panose="02020603050405020304" pitchFamily="18" charset="0"/>
                <a:cs typeface="Times New Roman" panose="02020603050405020304" pitchFamily="18" charset="0"/>
              </a:rPr>
              <a:t>accurately</a:t>
            </a:r>
            <a:endParaRPr lang="en-US" sz="1800" dirty="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xmlns="" val="11430097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mc:Choice xmlns:a14="http://schemas.microsoft.com/office/drawing/2010/main" xmlns=""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xmlns="" val="20000"/>
                        </a:ext>
                      </a:extLst>
                    </a:gridCol>
                    <a:gridCol w="3086100">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4="http://schemas.microsoft.com/office/drawing/2010/main" xmlns:a16="http://schemas.microsoft.com/office/drawing/2014/main" xmlns="" val="20000"/>
                        </a:ext>
                      </a:extLst>
                    </a:gridCol>
                    <a:gridCol w="3086100">
                      <a:extLst>
                        <a:ext uri="{9D8B030D-6E8A-4147-A177-3AD203B41FA5}">
                          <a16:colId xmlns:a14="http://schemas.microsoft.com/office/drawing/2010/main" xmlns:a16="http://schemas.microsoft.com/office/drawing/2014/main" xmlns="" val="20001"/>
                        </a:ext>
                      </a:extLst>
                    </a:gridCol>
                    <a:gridCol w="2826326">
                      <a:extLst>
                        <a:ext uri="{9D8B030D-6E8A-4147-A177-3AD203B41FA5}">
                          <a16:colId xmlns:a14="http://schemas.microsoft.com/office/drawing/2010/main"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a16="http://schemas.microsoft.com/office/drawing/2014/main" xmlns=""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a14="http://schemas.microsoft.com/office/drawing/2010/main" xmlns:a16="http://schemas.microsoft.com/office/drawing/2014/main" xmlns="" val="10001"/>
                      </a:ext>
                    </a:extLst>
                  </a:tr>
                </a:tbl>
              </a:graphicData>
            </a:graphic>
          </p:graphicFrame>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dirty="0">
              <a:solidFill>
                <a:srgbClr val="04617B">
                  <a:shade val="90000"/>
                </a:srgbClr>
              </a:solidFill>
            </a:endParaRPr>
          </a:p>
        </p:txBody>
      </p:sp>
    </p:spTree>
    <p:extLst>
      <p:ext uri="{BB962C8B-B14F-4D97-AF65-F5344CB8AC3E}">
        <p14:creationId xmlns:p14="http://schemas.microsoft.com/office/powerpoint/2010/main" xmlns="" val="19321029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val="20000"/>
                        </a:ext>
                      </a:extLst>
                    </a:gridCol>
                    <a:gridCol w="3242163">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a:rPr>
                                      </m:ctrlPr>
                                    </m:sSupPr>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p14="http://schemas.microsoft.com/office/powerpoint/2010/main" xmlns="" xmlns:a14="http://schemas.microsoft.com/office/drawing/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4="http://schemas.microsoft.com/office/drawing/2010/main" xmlns="" xmlns:a16="http://schemas.microsoft.com/office/drawing/2014/main" val="20000"/>
                        </a:ext>
                      </a:extLst>
                    </a:gridCol>
                    <a:gridCol w="3242163">
                      <a:extLst>
                        <a:ext uri="{9D8B030D-6E8A-4147-A177-3AD203B41FA5}">
                          <a16:colId xmlns:a14="http://schemas.microsoft.com/office/drawing/2010/main" xmlns="" xmlns:a16="http://schemas.microsoft.com/office/drawing/2014/main" val="20001"/>
                        </a:ext>
                      </a:extLst>
                    </a:gridCol>
                    <a:gridCol w="2826326">
                      <a:extLst>
                        <a:ext uri="{9D8B030D-6E8A-4147-A177-3AD203B41FA5}">
                          <a16:colId xmlns:a14="http://schemas.microsoft.com/office/drawing/2010/main" xmlns="" xmlns:a16="http://schemas.microsoft.com/office/drawing/2014/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4="http://schemas.microsoft.com/office/drawing/2010/main" xmlns="" xmlns:a16="http://schemas.microsoft.com/office/drawing/2014/main" val="10001"/>
                      </a:ext>
                    </a:extLst>
                  </a:tr>
                </a:tbl>
              </a:graphicData>
            </a:graphic>
          </p:graphicFrame>
        </mc:Fallback>
      </mc:AlternateContent>
    </p:spTree>
    <p:extLst>
      <p:ext uri="{BB962C8B-B14F-4D97-AF65-F5344CB8AC3E}">
        <p14:creationId xmlns:p14="http://schemas.microsoft.com/office/powerpoint/2010/main" xmlns="" val="33543191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val="20000"/>
                        </a:ext>
                      </a:extLst>
                    </a:gridCol>
                    <a:gridCol w="3084283">
                      <a:extLst>
                        <a:ext uri="{9D8B030D-6E8A-4147-A177-3AD203B41FA5}">
                          <a16:colId xmlns:a16="http://schemas.microsoft.com/office/drawing/2014/main" xmlns="" val="20001"/>
                        </a:ext>
                      </a:extLst>
                    </a:gridCol>
                    <a:gridCol w="2824662">
                      <a:extLst>
                        <a:ext uri="{9D8B030D-6E8A-4147-A177-3AD203B41FA5}">
                          <a16:colId xmlns:a16="http://schemas.microsoft.com/office/drawing/2014/main" xmlns=""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p14="http://schemas.microsoft.com/office/powerpoint/2010/main" xmlns="" xmlns:a14="http://schemas.microsoft.com/office/drawing/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4="http://schemas.microsoft.com/office/drawing/2010/main" xmlns="" xmlns:a16="http://schemas.microsoft.com/office/drawing/2014/main" val="20000"/>
                        </a:ext>
                      </a:extLst>
                    </a:gridCol>
                    <a:gridCol w="3084283">
                      <a:extLst>
                        <a:ext uri="{9D8B030D-6E8A-4147-A177-3AD203B41FA5}">
                          <a16:colId xmlns:a14="http://schemas.microsoft.com/office/drawing/2010/main" xmlns="" xmlns:a16="http://schemas.microsoft.com/office/drawing/2014/main" val="20001"/>
                        </a:ext>
                      </a:extLst>
                    </a:gridCol>
                    <a:gridCol w="2824662">
                      <a:extLst>
                        <a:ext uri="{9D8B030D-6E8A-4147-A177-3AD203B41FA5}">
                          <a16:colId xmlns:a14="http://schemas.microsoft.com/office/drawing/2010/main" xmlns="" xmlns:a16="http://schemas.microsoft.com/office/drawing/2014/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4="http://schemas.microsoft.com/office/drawing/2010/main" xmlns="" xmlns:a16="http://schemas.microsoft.com/office/drawing/2014/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358430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dirty="0">
              <a:solidFill>
                <a:srgbClr val="04617B">
                  <a:shade val="90000"/>
                </a:srgbClr>
              </a:solidFill>
            </a:endParaRPr>
          </a:p>
        </p:txBody>
      </p:sp>
    </p:spTree>
    <p:extLst>
      <p:ext uri="{BB962C8B-B14F-4D97-AF65-F5344CB8AC3E}">
        <p14:creationId xmlns:p14="http://schemas.microsoft.com/office/powerpoint/2010/main" xmlns="" val="2523717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 </a:t>
            </a:r>
            <a:r>
              <a:rPr lang="en-US" sz="2000" dirty="0" smtClean="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xmlns="" val="17893434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xmlns="" val="294248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In principle, there are exponentially many decision tree that can be constructed from a given database (also called training data).</a:t>
            </a:r>
          </a:p>
          <a:p>
            <a:pPr lvl="8"/>
            <a:endParaRPr lang="en-US" sz="800" dirty="0" smtClean="0">
              <a:cs typeface="Times New Roman" pitchFamily="18" charset="0"/>
            </a:endParaRPr>
          </a:p>
          <a:p>
            <a:pPr lvl="1"/>
            <a:r>
              <a:rPr lang="en-US" sz="1800" dirty="0" smtClean="0">
                <a:cs typeface="Times New Roman" pitchFamily="18" charset="0"/>
              </a:rPr>
              <a:t>Some of the tree may not be optimum</a:t>
            </a:r>
          </a:p>
          <a:p>
            <a:pPr lvl="8"/>
            <a:endParaRPr lang="en-US" sz="800" dirty="0" smtClean="0">
              <a:cs typeface="Times New Roman" pitchFamily="18" charset="0"/>
            </a:endParaRPr>
          </a:p>
          <a:p>
            <a:pPr lvl="1"/>
            <a:r>
              <a:rPr lang="en-US" sz="1800" dirty="0" smtClean="0">
                <a:cs typeface="Times New Roman" pitchFamily="18" charset="0"/>
              </a:rPr>
              <a:t>Some of them may give inaccurate result</a:t>
            </a:r>
          </a:p>
          <a:p>
            <a:pPr lvl="4"/>
            <a:endParaRPr lang="en-US" sz="1400" dirty="0" smtClean="0">
              <a:cs typeface="Times New Roman" pitchFamily="18" charset="0"/>
            </a:endParaRPr>
          </a:p>
          <a:p>
            <a:r>
              <a:rPr lang="en-US" sz="2000" dirty="0" smtClean="0">
                <a:cs typeface="Times New Roman" pitchFamily="18" charset="0"/>
              </a:rPr>
              <a:t>Two approaches are known</a:t>
            </a:r>
          </a:p>
          <a:p>
            <a:pPr lvl="8"/>
            <a:endParaRPr lang="en-US" sz="800" dirty="0" smtClean="0">
              <a:cs typeface="Times New Roman" pitchFamily="18" charset="0"/>
            </a:endParaRPr>
          </a:p>
          <a:p>
            <a:pPr lvl="1"/>
            <a:r>
              <a:rPr lang="en-US" sz="1800" b="1" dirty="0" smtClean="0">
                <a:solidFill>
                  <a:srgbClr val="A50021"/>
                </a:solidFill>
                <a:cs typeface="Times New Roman" pitchFamily="18" charset="0"/>
              </a:rPr>
              <a:t>Greedy strategy</a:t>
            </a:r>
          </a:p>
          <a:p>
            <a:pPr lvl="2"/>
            <a:r>
              <a:rPr lang="en-US" sz="1500" dirty="0" smtClean="0">
                <a:cs typeface="Times New Roman" pitchFamily="18" charset="0"/>
              </a:rPr>
              <a:t>A top-down recursive divide-and-conquer</a:t>
            </a:r>
          </a:p>
          <a:p>
            <a:pPr lvl="5"/>
            <a:endParaRPr lang="en-US" sz="1200" dirty="0" smtClean="0">
              <a:cs typeface="Times New Roman" pitchFamily="18" charset="0"/>
            </a:endParaRPr>
          </a:p>
          <a:p>
            <a:pPr lvl="1"/>
            <a:r>
              <a:rPr lang="en-US" sz="1800" b="1" dirty="0" smtClean="0">
                <a:solidFill>
                  <a:srgbClr val="A50021"/>
                </a:solidFill>
                <a:cs typeface="Times New Roman" pitchFamily="18" charset="0"/>
              </a:rPr>
              <a:t>Modification of greedy strategy</a:t>
            </a:r>
          </a:p>
          <a:p>
            <a:pPr lvl="2"/>
            <a:r>
              <a:rPr lang="en-US" sz="1500" dirty="0" smtClean="0">
                <a:latin typeface="Times New Roman" pitchFamily="18" charset="0"/>
                <a:cs typeface="Times New Roman" pitchFamily="18" charset="0"/>
              </a:rPr>
              <a:t>ID3</a:t>
            </a:r>
          </a:p>
          <a:p>
            <a:pPr lvl="2"/>
            <a:r>
              <a:rPr lang="en-US" sz="1500" dirty="0" smtClean="0">
                <a:latin typeface="Times New Roman" pitchFamily="18" charset="0"/>
                <a:cs typeface="Times New Roman" pitchFamily="18" charset="0"/>
              </a:rPr>
              <a:t>C4.5</a:t>
            </a:r>
          </a:p>
          <a:p>
            <a:pPr lvl="2"/>
            <a:r>
              <a:rPr lang="en-US" sz="1500" dirty="0" smtClean="0">
                <a:cs typeface="Times New Roman" pitchFamily="18" charset="0"/>
              </a:rPr>
              <a:t>CART, etc.</a:t>
            </a: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xmlns="" val="21134991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xmlns="" val="39900937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smtClean="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smtClean="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121</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smtClean="0">
                <a:solidFill>
                  <a:srgbClr val="7CCA62">
                    <a:lumMod val="50000"/>
                  </a:srgbClr>
                </a:solidFill>
              </a:rPr>
              <a:t>You may post your question(s) at the “Discussion Forum” maintained in the course Web page!</a:t>
            </a:r>
            <a:endParaRPr lang="en-IN" dirty="0">
              <a:solidFill>
                <a:srgbClr val="7CCA62">
                  <a:lumMod val="50000"/>
                </a:srgbClr>
              </a:solidFill>
            </a:endParaRPr>
          </a:p>
        </p:txBody>
      </p:sp>
    </p:spTree>
    <p:extLst>
      <p:ext uri="{BB962C8B-B14F-4D97-AF65-F5344CB8AC3E}">
        <p14:creationId xmlns:p14="http://schemas.microsoft.com/office/powerpoint/2010/main" xmlns="" val="1693597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Tree>
    <p:extLst>
      <p:ext uri="{BB962C8B-B14F-4D97-AF65-F5344CB8AC3E}">
        <p14:creationId xmlns:p14="http://schemas.microsoft.com/office/powerpoint/2010/main" xmlns="" val="3528607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smtClean="0">
                <a:latin typeface="Times New Roman" pitchFamily="18" charset="0"/>
                <a:cs typeface="Times New Roman" pitchFamily="18" charset="0"/>
              </a:rPr>
              <a:t>BuildDT</a:t>
            </a:r>
            <a:r>
              <a:rPr lang="en-US" sz="2000" dirty="0" smtClean="0">
                <a:latin typeface="Times New Roman" pitchFamily="18" charset="0"/>
                <a:cs typeface="Times New Roman" pitchFamily="18" charset="0"/>
              </a:rPr>
              <a:t> algorithm must provides a method for expressing </a:t>
            </a:r>
            <a:r>
              <a:rPr lang="en-US" sz="2000" dirty="0" smtClean="0">
                <a:solidFill>
                  <a:srgbClr val="0B5ED7"/>
                </a:solidFill>
                <a:latin typeface="Times New Roman" pitchFamily="18" charset="0"/>
                <a:cs typeface="Times New Roman" pitchFamily="18" charset="0"/>
              </a:rPr>
              <a:t>an attribute test condition</a:t>
            </a:r>
            <a:r>
              <a:rPr lang="en-US" sz="2000" dirty="0" smtClean="0">
                <a:latin typeface="Times New Roman" pitchFamily="18" charset="0"/>
                <a:cs typeface="Times New Roman" pitchFamily="18" charset="0"/>
              </a:rPr>
              <a:t> and </a:t>
            </a:r>
            <a:r>
              <a:rPr lang="en-US" sz="2000" dirty="0" smtClean="0">
                <a:solidFill>
                  <a:srgbClr val="0B5ED7"/>
                </a:solidFill>
                <a:latin typeface="Times New Roman" pitchFamily="18" charset="0"/>
                <a:cs typeface="Times New Roman" pitchFamily="18" charset="0"/>
              </a:rPr>
              <a:t>corresponding outcome </a:t>
            </a:r>
            <a:r>
              <a:rPr lang="en-US" sz="2000" dirty="0" smtClean="0">
                <a:latin typeface="Times New Roman" pitchFamily="18" charset="0"/>
                <a:cs typeface="Times New Roman" pitchFamily="18" charset="0"/>
              </a:rPr>
              <a:t>for different attribute type</a:t>
            </a:r>
          </a:p>
          <a:p>
            <a:pPr lvl="3"/>
            <a:endParaRPr lang="en-US" sz="14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Case: Binary attribute</a:t>
            </a:r>
          </a:p>
          <a:p>
            <a:pPr lvl="1"/>
            <a:r>
              <a:rPr lang="en-US" sz="1800" dirty="0" smtClean="0">
                <a:latin typeface="Times New Roman" pitchFamily="18" charset="0"/>
                <a:cs typeface="Times New Roman" pitchFamily="18" charset="0"/>
              </a:rPr>
              <a:t>This is the simplest case of node splitting</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The test condition for a binary attribute generates only two outcomes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3285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Nominal attribute</a:t>
            </a:r>
          </a:p>
          <a:p>
            <a:pPr lvl="1"/>
            <a:r>
              <a:rPr lang="en-US" sz="1800" dirty="0" smtClean="0">
                <a:latin typeface="Times New Roman" pitchFamily="18" charset="0"/>
                <a:cs typeface="Times New Roman" pitchFamily="18" charset="0"/>
              </a:rPr>
              <a:t>Since a nominal attribute can have many values, its test condition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by grouping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99891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Ordinal attribute</a:t>
            </a:r>
          </a:p>
          <a:p>
            <a:pPr lvl="1"/>
            <a:r>
              <a:rPr lang="en-US" sz="1800" dirty="0" smtClean="0">
                <a:latin typeface="Times New Roman" pitchFamily="18" charset="0"/>
                <a:cs typeface="Times New Roman" pitchFamily="18" charset="0"/>
              </a:rPr>
              <a:t>It also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It is same as in the case of nominal attribute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attribute values should be grouped maintaining the </a:t>
            </a:r>
            <a:r>
              <a:rPr lang="en-US" sz="1800" dirty="0" smtClean="0">
                <a:solidFill>
                  <a:srgbClr val="0B5ED7"/>
                </a:solidFill>
                <a:latin typeface="Times New Roman" pitchFamily="18" charset="0"/>
                <a:cs typeface="Times New Roman" pitchFamily="18" charset="0"/>
              </a:rPr>
              <a:t>order property </a:t>
            </a:r>
            <a:r>
              <a:rPr lang="en-US" sz="1800" dirty="0" smtClean="0">
                <a:latin typeface="Times New Roman" pitchFamily="18" charset="0"/>
                <a:cs typeface="Times New Roman" pitchFamily="18" charset="0"/>
              </a:rPr>
              <a:t>of the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17290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Numerical attribute</a:t>
            </a:r>
          </a:p>
          <a:p>
            <a:pPr lvl="1"/>
            <a:r>
              <a:rPr lang="en-US" sz="1800" dirty="0" smtClean="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latin typeface="Times New Roman" pitchFamily="18" charset="0"/>
                <a:cs typeface="Times New Roman" pitchFamily="18" charset="0"/>
              </a:rPr>
              <a:t>Binary outcome: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&gt; </a:t>
            </a:r>
            <a:r>
              <a:rPr lang="en-US" sz="1500" i="1" dirty="0" smtClean="0">
                <a:latin typeface="Times New Roman" pitchFamily="18" charset="0"/>
                <a:cs typeface="Times New Roman" pitchFamily="18" charset="0"/>
              </a:rPr>
              <a:t>v</a:t>
            </a:r>
            <a:r>
              <a:rPr lang="en-US" sz="1500" dirty="0" smtClean="0">
                <a:latin typeface="Times New Roman" pitchFamily="18" charset="0"/>
                <a:cs typeface="Times New Roman" pitchFamily="18" charset="0"/>
              </a:rPr>
              <a:t>     or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 </a:t>
            </a:r>
            <a:r>
              <a:rPr lang="en-US" sz="1500" i="1" dirty="0" smtClean="0">
                <a:latin typeface="Times New Roman" pitchFamily="18" charset="0"/>
                <a:cs typeface="Times New Roman" pitchFamily="18" charset="0"/>
              </a:rPr>
              <a:t>v</a:t>
            </a:r>
          </a:p>
          <a:p>
            <a:pPr lvl="8"/>
            <a:endParaRPr lang="en-US" sz="800" i="1" dirty="0" smtClean="0">
              <a:latin typeface="Times New Roman" pitchFamily="18" charset="0"/>
              <a:cs typeface="Times New Roman" pitchFamily="18" charset="0"/>
            </a:endParaRPr>
          </a:p>
          <a:p>
            <a:pPr lvl="3"/>
            <a:r>
              <a:rPr lang="en-US" sz="1400" dirty="0" smtClean="0">
                <a:latin typeface="Times New Roman" pitchFamily="18" charset="0"/>
                <a:cs typeface="Times New Roman" pitchFamily="18" charset="0"/>
              </a:rPr>
              <a:t>In this case, decision tree induction must consider all possible split positions</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cs typeface="Times New Roman" pitchFamily="18" charset="0"/>
              </a:rPr>
              <a:t>Range query : </a:t>
            </a:r>
            <a:r>
              <a:rPr lang="en-US" sz="1500" i="1" dirty="0" smtClean="0">
                <a:cs typeface="Times New Roman" pitchFamily="18" charset="0"/>
              </a:rPr>
              <a:t>v</a:t>
            </a:r>
            <a:r>
              <a:rPr lang="en-US" sz="1500" i="1" baseline="-25000" dirty="0" smtClean="0">
                <a:cs typeface="Times New Roman" pitchFamily="18" charset="0"/>
              </a:rPr>
              <a:t>i</a:t>
            </a:r>
            <a:r>
              <a:rPr lang="en-US" sz="1500" i="1" dirty="0" smtClean="0">
                <a:cs typeface="Times New Roman" pitchFamily="18" charset="0"/>
              </a:rPr>
              <a:t> ≤ A &lt; v</a:t>
            </a:r>
            <a:r>
              <a:rPr lang="en-US" sz="1500" i="1" baseline="-25000" dirty="0" smtClean="0">
                <a:cs typeface="Times New Roman" pitchFamily="18" charset="0"/>
              </a:rPr>
              <a:t>i+1</a:t>
            </a:r>
            <a:r>
              <a:rPr lang="en-US" sz="1500" i="1" dirty="0" smtClean="0">
                <a:cs typeface="Times New Roman" pitchFamily="18" charset="0"/>
              </a:rPr>
              <a:t> </a:t>
            </a:r>
            <a:r>
              <a:rPr lang="en-US" sz="1500" dirty="0" smtClean="0">
                <a:cs typeface="Times New Roman" pitchFamily="18" charset="0"/>
              </a:rPr>
              <a:t>for </a:t>
            </a:r>
            <a:r>
              <a:rPr lang="en-US" sz="1500" i="1" dirty="0" err="1" smtClean="0">
                <a:cs typeface="Times New Roman" pitchFamily="18" charset="0"/>
              </a:rPr>
              <a:t>i</a:t>
            </a:r>
            <a:r>
              <a:rPr lang="en-US" sz="1500" dirty="0" smtClean="0">
                <a:cs typeface="Times New Roman" pitchFamily="18" charset="0"/>
              </a:rPr>
              <a:t> = 1, 2, …, </a:t>
            </a:r>
            <a:r>
              <a:rPr lang="en-US" sz="1500" i="1" dirty="0" smtClean="0">
                <a:cs typeface="Times New Roman" pitchFamily="18" charset="0"/>
              </a:rPr>
              <a:t>q</a:t>
            </a:r>
            <a:r>
              <a:rPr lang="en-US" sz="1500" dirty="0" smtClean="0">
                <a:cs typeface="Times New Roman" pitchFamily="18" charset="0"/>
              </a:rPr>
              <a:t> (if </a:t>
            </a:r>
            <a:r>
              <a:rPr lang="en-US" sz="1500" i="1" dirty="0" smtClean="0">
                <a:cs typeface="Times New Roman" pitchFamily="18" charset="0"/>
              </a:rPr>
              <a:t>q</a:t>
            </a:r>
            <a:r>
              <a:rPr lang="en-US" sz="1500" dirty="0" smtClean="0">
                <a:cs typeface="Times New Roman" pitchFamily="18" charset="0"/>
              </a:rPr>
              <a:t> number of ranges are chosen)</a:t>
            </a:r>
          </a:p>
          <a:p>
            <a:pPr lvl="8"/>
            <a:endParaRPr lang="en-US" sz="800" dirty="0" smtClean="0">
              <a:cs typeface="Times New Roman" pitchFamily="18" charset="0"/>
            </a:endParaRPr>
          </a:p>
          <a:p>
            <a:pPr lvl="3"/>
            <a:r>
              <a:rPr lang="en-US" sz="1400" dirty="0" smtClean="0">
                <a:cs typeface="Times New Roman" pitchFamily="18" charset="0"/>
              </a:rPr>
              <a:t>Here, q should be decided a priori</a:t>
            </a: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1"/>
            <a:r>
              <a:rPr lang="en-US" sz="1800" dirty="0" smtClean="0">
                <a:solidFill>
                  <a:srgbClr val="CC3300"/>
                </a:solidFill>
                <a:cs typeface="Times New Roman" pitchFamily="18" charset="0"/>
              </a:rPr>
              <a:t>For a numeric attribute, decision tree induction is a combinatorial optimization problem</a:t>
            </a: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60529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9.4: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 training data set as shown.</a:t>
            </a: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xmlns="" val="768832492"/>
              </p:ext>
            </p:extLst>
          </p:nvPr>
        </p:nvGraphicFramePr>
        <p:xfrm>
          <a:off x="944580" y="2337118"/>
          <a:ext cx="7511055" cy="4040822"/>
        </p:xfrm>
        <a:graphic>
          <a:graphicData uri="http://schemas.openxmlformats.org/presentationml/2006/ole">
            <p:oleObj spid="_x0000_s10355" name="Document" r:id="rId3" imgW="5872318" imgH="3159608" progId="Word.Document.12">
              <p:embed/>
            </p:oleObj>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r>
              <a:rPr lang="en-IN" sz="1400" b="1" dirty="0" smtClean="0">
                <a:solidFill>
                  <a:srgbClr val="0B5ED7"/>
                </a:solidFill>
              </a:rPr>
              <a:t>:</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a:t>
            </a:r>
            <a:r>
              <a:rPr lang="en-IN" sz="1400" dirty="0" smtClean="0">
                <a:solidFill>
                  <a:srgbClr val="0B5ED7"/>
                </a:solidFill>
              </a:rPr>
              <a:t>   // </a:t>
            </a:r>
            <a:r>
              <a:rPr lang="en-IN" sz="1400" dirty="0">
                <a:solidFill>
                  <a:srgbClr val="0B5ED7"/>
                </a:solidFill>
              </a:rPr>
              <a:t>Continuous </a:t>
            </a:r>
            <a:r>
              <a:rPr lang="en-IN" sz="1400" dirty="0" smtClean="0">
                <a:solidFill>
                  <a:srgbClr val="0B5ED7"/>
                </a:solidFill>
              </a:rPr>
              <a:t>attribute</a:t>
            </a:r>
          </a:p>
          <a:p>
            <a:endParaRPr lang="en-IN" sz="1400" dirty="0">
              <a:solidFill>
                <a:srgbClr val="0B5ED7"/>
              </a:solidFill>
            </a:endParaRPr>
          </a:p>
          <a:p>
            <a:r>
              <a:rPr lang="en-IN" sz="1400" dirty="0">
                <a:solidFill>
                  <a:srgbClr val="0B5ED7"/>
                </a:solidFill>
              </a:rPr>
              <a:t>Class = {Short (S), Medium (M), Tall (T</a:t>
            </a:r>
            <a:r>
              <a:rPr lang="en-IN" sz="1400" dirty="0" smtClean="0">
                <a:solidFill>
                  <a:srgbClr val="0B5ED7"/>
                </a:solidFill>
              </a:rPr>
              <a:t>)}</a:t>
            </a:r>
          </a:p>
          <a:p>
            <a:endParaRPr lang="en-US" sz="1400" dirty="0">
              <a:solidFill>
                <a:srgbClr val="0B5ED7"/>
              </a:solidFill>
            </a:endParaRPr>
          </a:p>
          <a:p>
            <a:endParaRPr lang="en-US" sz="1400" dirty="0" smtClean="0">
              <a:solidFill>
                <a:srgbClr val="0B5ED7"/>
              </a:solidFill>
            </a:endParaRPr>
          </a:p>
          <a:p>
            <a:endParaRPr lang="en-US" sz="1400" dirty="0">
              <a:solidFill>
                <a:srgbClr val="0B5ED7"/>
              </a:solidFill>
            </a:endParaRPr>
          </a:p>
          <a:p>
            <a:r>
              <a:rPr lang="en-US" sz="1400" dirty="0" smtClean="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xmlns="" val="848970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smtClean="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Further, for each ordering, we can choose different ways of splitting</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Different instances are shown in the following.</a:t>
            </a:r>
          </a:p>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1 : </a:t>
            </a:r>
            <a:r>
              <a:rPr lang="en-US" sz="2000" b="1" dirty="0">
                <a:solidFill>
                  <a:srgbClr val="0B5ED7"/>
                </a:solidFill>
                <a:latin typeface="Times New Roman" pitchFamily="18" charset="0"/>
                <a:cs typeface="Times New Roman" pitchFamily="18" charset="0"/>
              </a:rPr>
              <a:t>&lt;Gender, Height&gt;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5395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37671"/>
            <a:ext cx="9361487" cy="562970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smtClean="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smtClean="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smtClean="0"/>
              <a:t>Getting </a:t>
            </a:r>
            <a:r>
              <a:rPr lang="en-IN" sz="900" dirty="0"/>
              <a:t>new equipment to the Space Station used to take months or years, but the new technology means the tools are ready within </a:t>
            </a:r>
            <a:r>
              <a:rPr lang="en-IN" sz="900" dirty="0" smtClean="0"/>
              <a:t>hours.</a:t>
            </a:r>
            <a:endParaRPr kumimoji="0" lang="en-US" sz="9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cs typeface="Arial" charset="0"/>
              </a:rPr>
              <a:t>  </a:t>
            </a:r>
            <a:endParaRPr kumimoji="0" lang="en-US" sz="364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xmlns="" val="1338972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821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2 : &lt;Height, Gender&gt;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2438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9.5: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xmlns="" val="1598213483"/>
              </p:ext>
            </p:extLst>
          </p:nvPr>
        </p:nvGraphicFramePr>
        <p:xfrm>
          <a:off x="609301" y="2449830"/>
          <a:ext cx="7055105" cy="3158490"/>
        </p:xfrm>
        <a:graphic>
          <a:graphicData uri="http://schemas.openxmlformats.org/presentationml/2006/ole">
            <p:oleObj spid="_x0000_s18542" name="Document" r:id="rId3" imgW="5872318" imgH="2628987" progId="Word.Document.12">
              <p:embed/>
            </p:oleObj>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r>
              <a:rPr lang="en-US" dirty="0" smtClean="0">
                <a:solidFill>
                  <a:srgbClr val="0B5ED7"/>
                </a:solidFill>
                <a:latin typeface="Times New Roman" pitchFamily="18" charset="0"/>
                <a:cs typeface="Times New Roman" pitchFamily="18" charset="0"/>
              </a:rPr>
              <a: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
            </a:r>
            <a:r>
              <a:rPr lang="en-US" dirty="0" smtClean="0">
                <a:solidFill>
                  <a:srgbClr val="0B5ED7"/>
                </a:solidFill>
                <a:latin typeface="Times New Roman" pitchFamily="18" charset="0"/>
                <a:cs typeface="Times New Roman" pitchFamily="18" charset="0"/>
              </a:rPr>
              <a:t>attempts:</a:t>
            </a:r>
            <a:endParaRPr lang="en-US" dirty="0">
              <a:solidFill>
                <a:srgbClr val="0B5ED7"/>
              </a:solidFill>
              <a:latin typeface="Times New Roman" pitchFamily="18" charset="0"/>
              <a:cs typeface="Times New Roman" pitchFamily="18" charset="0"/>
            </a:endParaRP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endParaRPr lang="en-US" sz="1600" dirty="0" smtClean="0">
              <a:solidFill>
                <a:srgbClr val="0B5ED7"/>
              </a:solidFill>
              <a:latin typeface="Times New Roman" pitchFamily="18" charset="0"/>
              <a:cs typeface="Times New Roman" pitchFamily="18" charset="0"/>
              <a:sym typeface="Wingdings" pitchFamily="2" charset="2"/>
            </a:endParaRPr>
          </a:p>
          <a:p>
            <a:pPr marL="1200150" lvl="2" indent="-285750">
              <a:buFont typeface="Arial" pitchFamily="34" charset="0"/>
              <a:buChar char="•"/>
            </a:pPr>
            <a:r>
              <a:rPr lang="en-US" sz="1600" dirty="0" smtClean="0">
                <a:solidFill>
                  <a:srgbClr val="0B5ED7"/>
                </a:solidFill>
                <a:latin typeface="Times New Roman" pitchFamily="18" charset="0"/>
                <a:cs typeface="Times New Roman" pitchFamily="18" charset="0"/>
                <a:sym typeface="Wingdings" pitchFamily="2" charset="2"/>
              </a:rPr>
              <a:t>A3</a:t>
            </a:r>
            <a:r>
              <a:rPr lang="en-US" sz="1600" dirty="0">
                <a:solidFill>
                  <a:srgbClr val="0B5ED7"/>
                </a:solidFill>
                <a:latin typeface="Times New Roman" pitchFamily="18" charset="0"/>
                <a:cs typeface="Times New Roman" pitchFamily="18" charset="0"/>
                <a:sym typeface="Wingdings" pitchFamily="2" charset="2"/>
              </a:rPr>
              <a:t>A2A4A1 [Random]</a:t>
            </a:r>
          </a:p>
          <a:p>
            <a:pPr marL="1200150" lvl="2" indent="-285750">
              <a:buFont typeface="Arial" pitchFamily="34" charset="0"/>
              <a:buChar char="•"/>
            </a:pPr>
            <a:endParaRPr lang="en-US" sz="800" dirty="0" smtClean="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smtClean="0">
                <a:solidFill>
                  <a:srgbClr val="0B5ED7"/>
                </a:solidFill>
                <a:latin typeface="Times New Roman" pitchFamily="18" charset="0"/>
                <a:cs typeface="Times New Roman" pitchFamily="18" charset="0"/>
                <a:sym typeface="Wingdings" pitchFamily="2" charset="2"/>
              </a:rPr>
              <a:t>Draw </a:t>
            </a:r>
            <a:r>
              <a:rPr lang="en-US" sz="1500" dirty="0">
                <a:solidFill>
                  <a:srgbClr val="0B5ED7"/>
                </a:solidFill>
                <a:latin typeface="Times New Roman" pitchFamily="18" charset="0"/>
                <a:cs typeface="Times New Roman" pitchFamily="18" charset="0"/>
                <a:sym typeface="Wingdings" pitchFamily="2" charset="2"/>
              </a:rPr>
              <a:t>the decision trees in the above-mentioned two </a:t>
            </a:r>
            <a:r>
              <a:rPr lang="en-US" sz="1500" dirty="0" smtClean="0">
                <a:solidFill>
                  <a:srgbClr val="0B5ED7"/>
                </a:solidFill>
                <a:latin typeface="Times New Roman" pitchFamily="18" charset="0"/>
                <a:cs typeface="Times New Roman" pitchFamily="18" charset="0"/>
                <a:sym typeface="Wingdings" pitchFamily="2" charset="2"/>
              </a:rPr>
              <a:t>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a:t>
            </a:r>
            <a:r>
              <a:rPr lang="en-US" sz="1500" dirty="0" smtClean="0">
                <a:solidFill>
                  <a:srgbClr val="0B5ED7"/>
                </a:solidFill>
                <a:latin typeface="Times New Roman" pitchFamily="18" charset="0"/>
                <a:cs typeface="Times New Roman" pitchFamily="18" charset="0"/>
                <a:sym typeface="Wingdings" pitchFamily="2" charset="2"/>
              </a:rPr>
              <a:t>the trees different </a:t>
            </a:r>
            <a:r>
              <a:rPr lang="en-US" sz="1500" dirty="0">
                <a:solidFill>
                  <a:srgbClr val="0B5ED7"/>
                </a:solidFill>
                <a:latin typeface="Times New Roman" pitchFamily="18" charset="0"/>
                <a:cs typeface="Times New Roman" pitchFamily="18" charset="0"/>
                <a:sym typeface="Wingdings" pitchFamily="2" charset="2"/>
              </a:rPr>
              <a:t>to classify any test data</a:t>
            </a:r>
            <a:r>
              <a:rPr lang="en-US" sz="1500" dirty="0" smtClean="0">
                <a:solidFill>
                  <a:srgbClr val="0B5ED7"/>
                </a:solidFill>
                <a:latin typeface="Times New Roman" pitchFamily="18" charset="0"/>
                <a:cs typeface="Times New Roman" pitchFamily="18" charset="0"/>
                <a:sym typeface="Wingdings" pitchFamily="2" charset="2"/>
              </a:rPr>
              <a:t>?</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a:t>
            </a:r>
            <a:r>
              <a:rPr lang="en-US" sz="1500" dirty="0" smtClean="0">
                <a:solidFill>
                  <a:srgbClr val="0B5ED7"/>
                </a:solidFill>
                <a:latin typeface="Times New Roman" pitchFamily="18" charset="0"/>
                <a:cs typeface="Times New Roman" pitchFamily="18" charset="0"/>
                <a:sym typeface="Wingdings" pitchFamily="2" charset="2"/>
              </a:rPr>
              <a:t>sample </a:t>
            </a:r>
            <a:r>
              <a:rPr lang="en-US" sz="1500" dirty="0">
                <a:solidFill>
                  <a:srgbClr val="0B5ED7"/>
                </a:solidFill>
                <a:latin typeface="Times New Roman" pitchFamily="18" charset="0"/>
                <a:cs typeface="Times New Roman" pitchFamily="18" charset="0"/>
                <a:sym typeface="Wingdings" pitchFamily="2" charset="2"/>
              </a:rPr>
              <a:t>data is added into the database, is that likely to alter the decision tree already </a:t>
            </a:r>
            <a:r>
              <a:rPr lang="en-US" sz="1500" dirty="0" smtClean="0">
                <a:solidFill>
                  <a:srgbClr val="0B5ED7"/>
                </a:solidFill>
                <a:latin typeface="Times New Roman" pitchFamily="18" charset="0"/>
                <a:cs typeface="Times New Roman" pitchFamily="18" charset="0"/>
                <a:sym typeface="Wingdings" pitchFamily="2" charset="2"/>
              </a:rPr>
              <a:t>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402024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smtClean="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Tree>
    <p:extLst>
      <p:ext uri="{BB962C8B-B14F-4D97-AF65-F5344CB8AC3E}">
        <p14:creationId xmlns:p14="http://schemas.microsoft.com/office/powerpoint/2010/main" xmlns="" val="824229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6" name="Rectangle 5"/>
              <p:cNvSpPr/>
              <p:nvPr/>
            </p:nvSpPr>
            <p:spPr>
              <a:xfrm>
                <a:off x="5819158" y="1621750"/>
                <a:ext cx="3279307" cy="1431674"/>
              </a:xfrm>
              <a:prstGeom prst="rect">
                <a:avLst/>
              </a:prstGeom>
            </p:spPr>
            <p:txBody>
              <a:bodyPr wrap="non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a:t>
                </a:r>
                <a:r>
                  <a:rPr lang="en-US" sz="1600" dirty="0" smtClean="0">
                    <a:solidFill>
                      <a:srgbClr val="0B5ED7"/>
                    </a:solidFill>
                    <a:latin typeface="Times New Roman" panose="02020603050405020304" pitchFamily="18" charset="0"/>
                    <a:cs typeface="Times New Roman" panose="02020603050405020304" pitchFamily="18" charset="0"/>
                  </a:rPr>
                  <a:t>hen </a:t>
                </a:r>
                <a:r>
                  <a:rPr lang="en-IN" sz="1600" dirty="0" smtClean="0">
                    <a:solidFill>
                      <a:srgbClr val="0B5ED7"/>
                    </a:solidFill>
                    <a:latin typeface="Times New Roman" panose="02020603050405020304" pitchFamily="18" charset="0"/>
                    <a:cs typeface="Times New Roman" panose="02020603050405020304" pitchFamily="18" charset="0"/>
                  </a:rPr>
                  <a:t>which system has the more </a:t>
                </a:r>
              </a:p>
              <a:p>
                <a:r>
                  <a:rPr lang="en-IN" sz="1600" dirty="0" smtClean="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smtClean="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smtClean="0">
                    <a:solidFill>
                      <a:srgbClr val="0B5ED7"/>
                    </a:solidFill>
                  </a:rPr>
                  <a:t>  ?</a:t>
                </a:r>
                <a:endParaRPr lang="en-IN" sz="1600" dirty="0">
                  <a:solidFill>
                    <a:srgbClr val="0B5ED7"/>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More organized</a:t>
            </a:r>
            <a:r>
              <a:rPr lang="en-US" sz="1600" b="1" dirty="0" smtClean="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or                              </a:t>
            </a:r>
            <a:r>
              <a:rPr lang="en-US" sz="1600" b="1" dirty="0" smtClean="0">
                <a:solidFill>
                  <a:srgbClr val="0B5ED7"/>
                </a:solidFill>
                <a:latin typeface="Times New Roman" panose="02020603050405020304" pitchFamily="18" charset="0"/>
                <a:cs typeface="Times New Roman" panose="02020603050405020304" pitchFamily="18" charset="0"/>
              </a:rPr>
              <a:t>Less</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organized or </a:t>
            </a:r>
            <a:endParaRPr lang="en-US" sz="1600" dirty="0" smtClean="0">
              <a:solidFill>
                <a:srgbClr val="0B5ED7"/>
              </a:solidFill>
              <a:latin typeface="Times New Roman" panose="02020603050405020304" pitchFamily="18" charset="0"/>
              <a:cs typeface="Times New Roman" panose="02020603050405020304" pitchFamily="18" charset="0"/>
            </a:endParaRPr>
          </a:p>
          <a:p>
            <a:r>
              <a:rPr lang="en-US" sz="1600" b="1" dirty="0">
                <a:solidFill>
                  <a:srgbClr val="0B5ED7"/>
                </a:solidFill>
                <a:latin typeface="Times New Roman" panose="02020603050405020304" pitchFamily="18" charset="0"/>
                <a:cs typeface="Times New Roman" panose="02020603050405020304" pitchFamily="18" charset="0"/>
              </a:rPr>
              <a:t>o</a:t>
            </a:r>
            <a:r>
              <a:rPr lang="en-US" sz="1600" b="1" dirty="0" smtClean="0">
                <a:solidFill>
                  <a:srgbClr val="0B5ED7"/>
                </a:solidFill>
                <a:latin typeface="Times New Roman" panose="02020603050405020304" pitchFamily="18" charset="0"/>
                <a:cs typeface="Times New Roman" panose="02020603050405020304" pitchFamily="18" charset="0"/>
              </a:rPr>
              <a:t>rdered</a:t>
            </a:r>
            <a:r>
              <a:rPr lang="en-US" sz="1600" dirty="0" smtClean="0">
                <a:solidFill>
                  <a:srgbClr val="0B5ED7"/>
                </a:solidFill>
                <a:latin typeface="Times New Roman" panose="02020603050405020304" pitchFamily="18" charset="0"/>
                <a:cs typeface="Times New Roman" panose="02020603050405020304" pitchFamily="18" charset="0"/>
              </a:rPr>
              <a:t> (less </a:t>
            </a:r>
            <a:r>
              <a:rPr lang="en-US" sz="1600" b="1" dirty="0" smtClean="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         disordered (</a:t>
            </a:r>
            <a:r>
              <a:rPr lang="en-US" sz="1600" b="1" dirty="0" smtClean="0">
                <a:solidFill>
                  <a:srgbClr val="0B5ED7"/>
                </a:solidFill>
                <a:latin typeface="Times New Roman" panose="02020603050405020304" pitchFamily="18" charset="0"/>
                <a:cs typeface="Times New Roman" panose="02020603050405020304" pitchFamily="18" charset="0"/>
              </a:rPr>
              <a:t>more</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smtClean="0">
                <a:solidFill>
                  <a:srgbClr val="0B5ED7"/>
                </a:solidFill>
                <a:latin typeface="Times New Roman" panose="02020603050405020304" pitchFamily="18" charset="0"/>
                <a:cs typeface="Times New Roman" panose="02020603050405020304" pitchFamily="18" charset="0"/>
              </a:rPr>
              <a:t>ordered</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b="1" dirty="0" smtClean="0">
                <a:solidFill>
                  <a:srgbClr val="0B5ED7"/>
                </a:solidFill>
                <a:latin typeface="Times New Roman" panose="02020603050405020304" pitchFamily="18" charset="0"/>
                <a:cs typeface="Times New Roman" panose="02020603050405020304" pitchFamily="18" charset="0"/>
              </a:rPr>
              <a:t>                  Less </a:t>
            </a:r>
            <a:r>
              <a:rPr lang="en-US" sz="1600" dirty="0" smtClean="0">
                <a:solidFill>
                  <a:srgbClr val="0B5ED7"/>
                </a:solidFill>
                <a:latin typeface="Times New Roman" panose="02020603050405020304" pitchFamily="18" charset="0"/>
                <a:cs typeface="Times New Roman" panose="02020603050405020304" pitchFamily="18" charset="0"/>
              </a:rPr>
              <a:t>ordered</a:t>
            </a:r>
          </a:p>
          <a:p>
            <a:r>
              <a:rPr lang="en-US" sz="1600" dirty="0" smtClean="0">
                <a:solidFill>
                  <a:srgbClr val="0B5ED7"/>
                </a:solidFill>
                <a:latin typeface="Times New Roman" panose="02020603050405020304" pitchFamily="18" charset="0"/>
                <a:cs typeface="Times New Roman" panose="02020603050405020304" pitchFamily="18" charset="0"/>
              </a:rPr>
              <a:t>less </a:t>
            </a:r>
            <a:r>
              <a:rPr lang="en-US" sz="1600" b="1" dirty="0" smtClean="0">
                <a:solidFill>
                  <a:srgbClr val="0B5ED7"/>
                </a:solidFill>
                <a:latin typeface="Times New Roman" panose="02020603050405020304" pitchFamily="18" charset="0"/>
                <a:cs typeface="Times New Roman" panose="02020603050405020304" pitchFamily="18" charset="0"/>
              </a:rPr>
              <a:t>entropy                      higher </a:t>
            </a:r>
            <a:r>
              <a:rPr lang="en-US" sz="1600" dirty="0" smtClean="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8177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Universe!</a:t>
            </a:r>
          </a:p>
          <a:p>
            <a:r>
              <a:rPr lang="en-US" sz="1600" dirty="0" smtClean="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47960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smtClean="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smtClean="0">
                <a:solidFill>
                  <a:srgbClr val="0B5ED7"/>
                </a:solidFill>
                <a:latin typeface="Times New Roman" panose="02020603050405020304" pitchFamily="18" charset="0"/>
                <a:cs typeface="Times New Roman" panose="02020603050405020304" pitchFamily="18" charset="0"/>
              </a:rPr>
              <a:t> </a:t>
            </a:r>
          </a:p>
          <a:p>
            <a:r>
              <a:rPr lang="en-US" sz="2000" dirty="0" smtClean="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smtClean="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xmlns=""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gridCol w="975877"/>
                <a:gridCol w="687721"/>
                <a:gridCol w="808072"/>
                <a:gridCol w="756493"/>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xmlns=""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gridCol w="1044978"/>
                <a:gridCol w="905025"/>
                <a:gridCol w="849044"/>
                <a:gridCol w="867705"/>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tr>
            </a:tbl>
          </a:graphicData>
        </a:graphic>
      </p:graphicFrame>
    </p:spTree>
    <p:extLst>
      <p:ext uri="{BB962C8B-B14F-4D97-AF65-F5344CB8AC3E}">
        <p14:creationId xmlns:p14="http://schemas.microsoft.com/office/powerpoint/2010/main" xmlns="" val="15338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smtClean="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smtClean="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smtClean="0">
                <a:solidFill>
                  <a:srgbClr val="0B5ED7"/>
                </a:solidFill>
                <a:latin typeface="Times New Roman" panose="02020603050405020304" pitchFamily="18" charset="0"/>
                <a:cs typeface="Times New Roman" panose="02020603050405020304" pitchFamily="18" charset="0"/>
              </a:rPr>
              <a:t>Information Theory</a:t>
            </a:r>
            <a:r>
              <a:rPr lang="en-IN" sz="2200" dirty="0" smtClean="0">
                <a:latin typeface="Times New Roman" panose="02020603050405020304" pitchFamily="18" charset="0"/>
                <a:cs typeface="Times New Roman" panose="02020603050405020304" pitchFamily="18" charset="0"/>
              </a:rPr>
              <a:t>.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smtClean="0">
              <a:latin typeface="Times New Roman" panose="02020603050405020304" pitchFamily="18" charset="0"/>
              <a:cs typeface="Times New Roman" panose="02020603050405020304" pitchFamily="18" charset="0"/>
            </a:endParaRPr>
          </a:p>
          <a:p>
            <a:pPr lvl="1" algn="just"/>
            <a:r>
              <a:rPr lang="en-IN" sz="2000" dirty="0" smtClean="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smtClean="0">
                <a:latin typeface="Times New Roman" panose="02020603050405020304" pitchFamily="18" charset="0"/>
                <a:cs typeface="Times New Roman" panose="02020603050405020304" pitchFamily="18" charset="0"/>
              </a:rPr>
              <a:t>contained in a training data</a:t>
            </a:r>
            <a:endParaRPr lang="en-IN" sz="2000" dirty="0">
              <a:latin typeface="Times New Roman" panose="02020603050405020304" pitchFamily="18" charset="0"/>
              <a:cs typeface="Times New Roman" panose="02020603050405020304" pitchFamily="18" charset="0"/>
            </a:endParaRPr>
          </a:p>
          <a:p>
            <a:pPr lvl="8" algn="just"/>
            <a:endParaRPr lang="en-IN" sz="1000" dirty="0" smtClean="0">
              <a:latin typeface="Times New Roman" panose="02020603050405020304" pitchFamily="18" charset="0"/>
              <a:cs typeface="Times New Roman" panose="02020603050405020304" pitchFamily="18" charset="0"/>
            </a:endParaRPr>
          </a:p>
          <a:p>
            <a:pPr lvl="2" algn="just"/>
            <a:r>
              <a:rPr lang="en-IN" sz="1700" dirty="0" smtClean="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smtClean="0">
                <a:latin typeface="Times New Roman" panose="02020603050405020304" pitchFamily="18" charset="0"/>
                <a:cs typeface="Times New Roman" panose="02020603050405020304" pitchFamily="18" charset="0"/>
              </a:rPr>
              <a:t>.</a:t>
            </a:r>
            <a:endParaRPr lang="en-IN" sz="1700" u="sng" dirty="0" smtClean="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xmlns="" val="2665195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smtClean="0">
                <a:latin typeface="Times New Roman" panose="02020603050405020304" pitchFamily="18" charset="0"/>
                <a:cs typeface="Times New Roman" panose="02020603050405020304" pitchFamily="18" charset="0"/>
              </a:rPr>
              <a:t> </a:t>
            </a:r>
          </a:p>
          <a:p>
            <a:pPr algn="just"/>
            <a:r>
              <a:rPr lang="en-IN" sz="2000" dirty="0" smtClean="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smtClean="0">
                <a:solidFill>
                  <a:srgbClr val="0B5ED7"/>
                </a:solidFill>
                <a:latin typeface="Times New Roman" panose="02020603050405020304" pitchFamily="18" charset="0"/>
                <a:cs typeface="Times New Roman" panose="02020603050405020304" pitchFamily="18" charset="0"/>
              </a:rPr>
              <a:t>a way of representing messages</a:t>
            </a:r>
            <a:r>
              <a:rPr lang="en-IN" sz="2000" dirty="0" smtClean="0">
                <a:latin typeface="Times New Roman" panose="02020603050405020304" pitchFamily="18" charset="0"/>
                <a:cs typeface="Times New Roman" panose="02020603050405020304" pitchFamily="18" charset="0"/>
              </a:rPr>
              <a:t> </a:t>
            </a:r>
            <a:r>
              <a:rPr lang="en-IN" sz="2000" dirty="0" smtClean="0">
                <a:solidFill>
                  <a:srgbClr val="CC3300"/>
                </a:solidFill>
                <a:latin typeface="Times New Roman" panose="02020603050405020304" pitchFamily="18" charset="0"/>
                <a:cs typeface="Times New Roman" panose="02020603050405020304" pitchFamily="18" charset="0"/>
              </a:rPr>
              <a:t>for efficient transmission</a:t>
            </a:r>
            <a:r>
              <a:rPr lang="en-IN" sz="2000" dirty="0" smtClean="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Tree>
    <p:extLst>
      <p:ext uri="{BB962C8B-B14F-4D97-AF65-F5344CB8AC3E}">
        <p14:creationId xmlns:p14="http://schemas.microsoft.com/office/powerpoint/2010/main" xmlns="" val="4002232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a:t>
            </a:r>
            <a:r>
              <a:rPr lang="en-IN" sz="2000" dirty="0" smtClean="0">
                <a:latin typeface="Times New Roman" panose="02020603050405020304" pitchFamily="18" charset="0"/>
                <a:cs typeface="Times New Roman" panose="02020603050405020304" pitchFamily="18" charset="0"/>
              </a:rPr>
              <a:t>eople, in general, are information hungry! </a:t>
            </a:r>
          </a:p>
          <a:p>
            <a:pPr lvl="8"/>
            <a:endParaRPr lang="en-IN" sz="8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Kids annoyed their parents asking questions.</a:t>
            </a:r>
          </a:p>
          <a:p>
            <a:pPr lvl="1"/>
            <a:endParaRPr lang="en-IN" sz="1600" dirty="0" smtClean="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smtClean="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We may </a:t>
            </a:r>
            <a:r>
              <a:rPr lang="en-IN" sz="2000" dirty="0" smtClean="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smtClean="0">
                <a:latin typeface="Times New Roman" panose="02020603050405020304" pitchFamily="18" charset="0"/>
                <a:cs typeface="Times New Roman" panose="02020603050405020304" pitchFamily="18" charset="0"/>
              </a:rPr>
              <a:t>. </a:t>
            </a:r>
          </a:p>
          <a:p>
            <a:pPr marL="0" lvl="1" indent="0">
              <a:buNone/>
            </a:pPr>
            <a:endParaRPr lang="en-IN" sz="900" dirty="0" smtClean="0">
              <a:latin typeface="Times New Roman" panose="02020603050405020304" pitchFamily="18" charset="0"/>
              <a:cs typeface="Times New Roman" panose="02020603050405020304" pitchFamily="18" charset="0"/>
            </a:endParaRPr>
          </a:p>
          <a:p>
            <a:pPr marL="393192" lvl="1" indent="0">
              <a:buNone/>
            </a:pPr>
            <a:endParaRPr lang="en-IN" sz="16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47094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smtClean="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smtClean="0">
                <a:latin typeface="Times New Roman" pitchFamily="18" charset="0"/>
                <a:cs typeface="Times New Roman" pitchFamily="18" charset="0"/>
              </a:rPr>
              <a:t>Concept of Decision Tree</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Use of Decision Tree to classify data</a:t>
            </a:r>
            <a:endParaRPr lang="en-US" sz="1800" dirty="0" smtClean="0">
              <a:latin typeface="Times New Roman" pitchFamily="18" charset="0"/>
              <a:cs typeface="Times New Roman" pitchFamily="18" charset="0"/>
            </a:endParaRP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Basic algorithm to build Decision Tree</a:t>
            </a:r>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Some illustrations</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Concept of Entropy</a:t>
            </a:r>
            <a:endParaRPr lang="en-US" sz="800" dirty="0" smtClean="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a:t>
            </a:r>
            <a:r>
              <a:rPr lang="en-IN" sz="1800" dirty="0" smtClean="0">
                <a:latin typeface="Times New Roman" pitchFamily="18" charset="0"/>
                <a:cs typeface="Times New Roman" pitchFamily="18" charset="0"/>
              </a:rPr>
              <a:t>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a:t>
            </a:r>
            <a:r>
              <a:rPr lang="en-IN" sz="1800" dirty="0" smtClean="0">
                <a:latin typeface="Times New Roman" pitchFamily="18" charset="0"/>
                <a:cs typeface="Times New Roman" pitchFamily="18" charset="0"/>
              </a:rPr>
              <a:t>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a:t>
            </a:r>
            <a:r>
              <a:rPr lang="en-IN" sz="1800" dirty="0" smtClean="0">
                <a:latin typeface="Times New Roman" pitchFamily="18" charset="0"/>
                <a:cs typeface="Times New Roman" pitchFamily="18" charset="0"/>
              </a:rPr>
              <a:t>set</a:t>
            </a: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Decision Tree induction algorithms</a:t>
            </a:r>
          </a:p>
          <a:p>
            <a:pPr lvl="1"/>
            <a:r>
              <a:rPr lang="en-US" sz="1800" dirty="0" smtClean="0">
                <a:latin typeface="Times New Roman" pitchFamily="18" charset="0"/>
                <a:cs typeface="Times New Roman" pitchFamily="18" charset="0"/>
              </a:rPr>
              <a:t>ID3</a:t>
            </a:r>
          </a:p>
          <a:p>
            <a:pPr lvl="1"/>
            <a:r>
              <a:rPr lang="en-US" sz="1800" dirty="0" smtClean="0">
                <a:latin typeface="Times New Roman" pitchFamily="18" charset="0"/>
                <a:cs typeface="Times New Roman" pitchFamily="18" charset="0"/>
              </a:rPr>
              <a:t>CART</a:t>
            </a:r>
          </a:p>
          <a:p>
            <a:pPr lvl="1"/>
            <a:r>
              <a:rPr lang="en-US" sz="1800" dirty="0" smtClean="0">
                <a:latin typeface="Times New Roman" pitchFamily="18" charset="0"/>
                <a:cs typeface="Times New Roman" pitchFamily="18" charset="0"/>
              </a:rPr>
              <a:t>C4.5</a:t>
            </a:r>
          </a:p>
          <a:p>
            <a:pPr lvl="1"/>
            <a:endParaRPr lang="en-US" sz="1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Tree>
    <p:extLst>
      <p:ext uri="{BB962C8B-B14F-4D97-AF65-F5344CB8AC3E}">
        <p14:creationId xmlns:p14="http://schemas.microsoft.com/office/powerpoint/2010/main" xmlns="" val="149341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smtClean="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smtClean="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smtClean="0">
                    <a:solidFill>
                      <a:srgbClr val="0B5ED7"/>
                    </a:solidFill>
                    <a:latin typeface="Times New Roman" panose="02020603050405020304" pitchFamily="18" charset="0"/>
                    <a:cs typeface="Times New Roman" panose="02020603050405020304" pitchFamily="18" charset="0"/>
                  </a:rPr>
                  <a:t/>
                </a:r>
                <a:endParaRPr lang="en-US" sz="1600" dirty="0">
                  <a:solidFill>
                    <a:srgbClr val="0B5ED7"/>
                  </a:solidFill>
                  <a:latin typeface="Times New Roman" panose="02020603050405020304" pitchFamily="18" charset="0"/>
                  <a:cs typeface="Times New Roman" panose="02020603050405020304" pitchFamily="18" charset="0"/>
                </a:endParaRP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smtClean="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smtClean="0">
                    <a:solidFill>
                      <a:srgbClr val="0B5ED7"/>
                    </a:solidFill>
                    <a:latin typeface="Times New Roman" panose="02020603050405020304" pitchFamily="18" charset="0"/>
                    <a:cs typeface="Times New Roman" panose="02020603050405020304" pitchFamily="18" charset="0"/>
                  </a:rPr>
                  <a:t>As another </a:t>
                </a:r>
                <a:r>
                  <a:rPr lang="en-US" sz="2000" dirty="0">
                    <a:solidFill>
                      <a:srgbClr val="0B5ED7"/>
                    </a:solidFill>
                    <a:latin typeface="Times New Roman" panose="02020603050405020304" pitchFamily="18" charset="0"/>
                    <a:cs typeface="Times New Roman" panose="02020603050405020304" pitchFamily="18" charset="0"/>
                  </a:rPr>
                  <a:t>example, a question related to event with eventuality (or impossibility) will be answered with </a:t>
                </a:r>
                <a:r>
                  <a:rPr lang="en-US" sz="2000" dirty="0" smtClean="0">
                    <a:solidFill>
                      <a:srgbClr val="0B5ED7"/>
                    </a:solidFill>
                    <a:latin typeface="Times New Roman" panose="02020603050405020304" pitchFamily="18" charset="0"/>
                    <a:cs typeface="Times New Roman" panose="02020603050405020304" pitchFamily="18" charset="0"/>
                  </a:rPr>
                  <a:t>0 or 1 </a:t>
                </a:r>
                <a:r>
                  <a:rPr lang="en-US" sz="2000" dirty="0">
                    <a:solidFill>
                      <a:srgbClr val="0B5ED7"/>
                    </a:solidFill>
                    <a:latin typeface="Times New Roman" panose="02020603050405020304" pitchFamily="18" charset="0"/>
                    <a:cs typeface="Times New Roman" panose="02020603050405020304" pitchFamily="18" charset="0"/>
                  </a:rPr>
                  <a:t>uncertainty. </a:t>
                </a:r>
                <a:endParaRPr lang="en-US" sz="2000" dirty="0" smtClean="0">
                  <a:solidFill>
                    <a:srgbClr val="0B5ED7"/>
                  </a:solidFill>
                  <a:latin typeface="Times New Roman" panose="02020603050405020304" pitchFamily="18" charset="0"/>
                  <a:cs typeface="Times New Roman" panose="02020603050405020304" pitchFamily="18" charset="0"/>
                </a:endParaRP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smtClean="0">
                    <a:solidFill>
                      <a:srgbClr val="0B5ED7"/>
                    </a:solidFill>
                    <a:latin typeface="Times New Roman" panose="02020603050405020304" pitchFamily="18" charset="0"/>
                    <a:cs typeface="Times New Roman" panose="02020603050405020304" pitchFamily="18" charset="0"/>
                  </a:rPr>
                  <a:t>Does </a:t>
                </a:r>
                <a:r>
                  <a:rPr lang="en-US" sz="1600" dirty="0">
                    <a:solidFill>
                      <a:srgbClr val="0B5ED7"/>
                    </a:solidFill>
                    <a:latin typeface="Times New Roman" panose="02020603050405020304" pitchFamily="18" charset="0"/>
                    <a:cs typeface="Times New Roman" panose="02020603050405020304" pitchFamily="18" charset="0"/>
                  </a:rPr>
                  <a:t>sun rises in the </a:t>
                </a:r>
                <a:r>
                  <a:rPr lang="en-US" sz="1600" dirty="0" smtClean="0">
                    <a:solidFill>
                      <a:srgbClr val="0B5ED7"/>
                    </a:solidFill>
                    <a:latin typeface="Times New Roman" panose="02020603050405020304" pitchFamily="18" charset="0"/>
                    <a:cs typeface="Times New Roman" panose="02020603050405020304" pitchFamily="18" charset="0"/>
                  </a:rPr>
                  <a:t>East?                                (</a:t>
                </a:r>
                <a:r>
                  <a:rPr lang="en-US" sz="1600" dirty="0">
                    <a:solidFill>
                      <a:srgbClr val="0B5ED7"/>
                    </a:solidFill>
                    <a:latin typeface="Times New Roman" panose="02020603050405020304" pitchFamily="18" charset="0"/>
                    <a:cs typeface="Times New Roman" panose="02020603050405020304" pitchFamily="18" charset="0"/>
                  </a:rPr>
                  <a:t>answer is with 0 uncertainty</a:t>
                </a:r>
                <a:r>
                  <a:rPr lang="en-US"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Will mother give </a:t>
                </a:r>
                <a:r>
                  <a:rPr lang="en-IN" sz="1600" dirty="0">
                    <a:solidFill>
                      <a:srgbClr val="0B5ED7"/>
                    </a:solidFill>
                    <a:latin typeface="Times New Roman" panose="02020603050405020304" pitchFamily="18" charset="0"/>
                    <a:cs typeface="Times New Roman" panose="02020603050405020304" pitchFamily="18" charset="0"/>
                  </a:rPr>
                  <a:t>birth to male </a:t>
                </a:r>
                <a:r>
                  <a:rPr lang="en-IN" sz="1600" dirty="0" smtClean="0">
                    <a:solidFill>
                      <a:srgbClr val="0B5ED7"/>
                    </a:solidFill>
                    <a:latin typeface="Times New Roman" panose="02020603050405020304" pitchFamily="18" charset="0"/>
                    <a:cs typeface="Times New Roman" panose="02020603050405020304" pitchFamily="18" charset="0"/>
                  </a:rPr>
                  <a:t>baby?               (</a:t>
                </a:r>
                <a:r>
                  <a:rPr lang="en-IN" sz="1600" dirty="0">
                    <a:solidFill>
                      <a:srgbClr val="0B5ED7"/>
                    </a:solidFill>
                    <a:latin typeface="Times New Roman" panose="02020603050405020304" pitchFamily="18" charset="0"/>
                    <a:cs typeface="Times New Roman" panose="02020603050405020304" pitchFamily="18" charset="0"/>
                  </a:rPr>
                  <a:t>answer is with ½ uncertainty</a:t>
                </a:r>
                <a:r>
                  <a:rPr lang="en-IN"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Is </a:t>
                </a:r>
                <a:r>
                  <a:rPr lang="en-IN" sz="1600" dirty="0">
                    <a:solidFill>
                      <a:srgbClr val="0B5ED7"/>
                    </a:solidFill>
                    <a:latin typeface="Times New Roman" panose="02020603050405020304" pitchFamily="18" charset="0"/>
                    <a:cs typeface="Times New Roman" panose="02020603050405020304" pitchFamily="18" charset="0"/>
                  </a:rPr>
                  <a:t>there a planet like earth in the </a:t>
                </a:r>
                <a:r>
                  <a:rPr lang="en-IN" sz="1600" dirty="0" smtClean="0">
                    <a:solidFill>
                      <a:srgbClr val="0B5ED7"/>
                    </a:solidFill>
                    <a:latin typeface="Times New Roman" panose="02020603050405020304" pitchFamily="18" charset="0"/>
                    <a:cs typeface="Times New Roman" panose="02020603050405020304" pitchFamily="18" charset="0"/>
                  </a:rPr>
                  <a:t>galaxy?         (</a:t>
                </a:r>
                <a:r>
                  <a:rPr lang="en-IN" sz="1600" dirty="0">
                    <a:solidFill>
                      <a:srgbClr val="0B5ED7"/>
                    </a:solidFill>
                    <a:latin typeface="Times New Roman" panose="02020603050405020304" pitchFamily="18" charset="0"/>
                    <a:cs typeface="Times New Roman" panose="02020603050405020304" pitchFamily="18" charset="0"/>
                  </a:rPr>
                  <a:t>answer is with an extreme uncertainty)</a:t>
                </a:r>
              </a:p>
              <a:p>
                <a:pPr marL="0" lvl="1" indent="0">
                  <a:buNone/>
                </a:pPr>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83347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smtClean="0">
                    <a:latin typeface="Times New Roman" panose="02020603050405020304" pitchFamily="18" charset="0"/>
                    <a:cs typeface="Times New Roman" panose="02020603050405020304" pitchFamily="18" charset="0"/>
                  </a:rPr>
                  <a:t>Suppose there are </a:t>
                </a:r>
                <a:r>
                  <a:rPr lang="en-IN" sz="2000" i="1" dirty="0" smtClean="0">
                    <a:latin typeface="Times New Roman" panose="02020603050405020304" pitchFamily="18" charset="0"/>
                    <a:cs typeface="Times New Roman" panose="02020603050405020304" pitchFamily="18" charset="0"/>
                  </a:rPr>
                  <a:t>m</a:t>
                </a:r>
                <a:r>
                  <a:rPr lang="en-IN" sz="2000" dirty="0" smtClean="0">
                    <a:latin typeface="Times New Roman" panose="02020603050405020304" pitchFamily="18" charset="0"/>
                    <a:cs typeface="Times New Roman" panose="02020603050405020304" pitchFamily="18" charset="0"/>
                  </a:rPr>
                  <a:t> distinct objects, which we want to identify by asking a series of </a:t>
                </a:r>
                <a:r>
                  <a:rPr lang="en-IN" sz="2000" b="1" dirty="0" smtClean="0">
                    <a:latin typeface="Times New Roman" panose="02020603050405020304" pitchFamily="18" charset="0"/>
                    <a:cs typeface="Times New Roman" panose="02020603050405020304" pitchFamily="18" charset="0"/>
                  </a:rPr>
                  <a:t>Yes/No</a:t>
                </a:r>
                <a:r>
                  <a:rPr lang="en-IN" sz="2000" dirty="0" smtClean="0">
                    <a:latin typeface="Times New Roman" panose="02020603050405020304" pitchFamily="18" charset="0"/>
                    <a:cs typeface="Times New Roman" panose="02020603050405020304" pitchFamily="18" charset="0"/>
                  </a:rPr>
                  <a:t> questions. Further, we assume that </a:t>
                </a:r>
                <a:r>
                  <a:rPr lang="en-IN" sz="2000" i="1" dirty="0" smtClean="0">
                    <a:latin typeface="Times New Roman" panose="02020603050405020304" pitchFamily="18" charset="0"/>
                    <a:cs typeface="Times New Roman" panose="02020603050405020304" pitchFamily="18" charset="0"/>
                  </a:rPr>
                  <a:t>m </a:t>
                </a:r>
                <a:r>
                  <a:rPr lang="en-IN" sz="2000" dirty="0" smtClean="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possibilities.</a:t>
            </a:r>
          </a:p>
          <a:p>
            <a:pPr algn="just"/>
            <a:endParaRPr lang="en-IN" dirty="0" smtClean="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9.2: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505437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smtClean="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There are two approaches: </a:t>
            </a:r>
          </a:p>
          <a:p>
            <a:pPr lvl="2" algn="just"/>
            <a:r>
              <a:rPr lang="en-IN" sz="1500" dirty="0" smtClean="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a:t>
            </a:r>
            <a:r>
              <a:rPr lang="en-IN" sz="1500" dirty="0" smtClean="0">
                <a:latin typeface="Times New Roman" panose="02020603050405020304" pitchFamily="18" charset="0"/>
                <a:cs typeface="Times New Roman" panose="02020603050405020304" pitchFamily="18" charset="0"/>
              </a:rPr>
              <a:t>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smtClean="0">
                <a:solidFill>
                  <a:srgbClr val="0B5ED7"/>
                </a:solidFill>
                <a:latin typeface="Times New Roman" panose="02020603050405020304" pitchFamily="18" charset="0"/>
                <a:cs typeface="Times New Roman" panose="02020603050405020304" pitchFamily="18" charset="0"/>
              </a:rPr>
              <a:t>city of joy</a:t>
            </a:r>
            <a:r>
              <a:rPr lang="en-IN" sz="1800" dirty="0" smtClean="0">
                <a:solidFill>
                  <a:srgbClr val="0B5ED7"/>
                </a:solidFill>
                <a:latin typeface="Times New Roman" panose="02020603050405020304" pitchFamily="18" charset="0"/>
                <a:cs typeface="Times New Roman" panose="02020603050405020304" pitchFamily="18" charset="0"/>
              </a:rPr>
              <a:t>”</a:t>
            </a:r>
            <a:r>
              <a:rPr lang="en-IN" sz="1800" b="1" dirty="0" smtClean="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70430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smtClean="0">
                    <a:solidFill>
                      <a:srgbClr val="A50021"/>
                    </a:solidFill>
                    <a:latin typeface="Times New Roman" panose="02020603050405020304" pitchFamily="18" charset="0"/>
                    <a:cs typeface="Times New Roman" panose="02020603050405020304" pitchFamily="18" charset="0"/>
                  </a:rPr>
                  <a:t>Brute force approach</a:t>
                </a:r>
                <a:endParaRPr lang="en-IN" sz="1900" dirty="0" smtClean="0">
                  <a:solidFill>
                    <a:srgbClr val="A50021"/>
                  </a:solidFill>
                  <a:latin typeface="Times New Roman" panose="02020603050405020304" pitchFamily="18" charset="0"/>
                  <a:cs typeface="Times New Roman" panose="02020603050405020304" pitchFamily="18" charset="0"/>
                </a:endParaRPr>
              </a:p>
              <a:p>
                <a:pPr lvl="1"/>
                <a:r>
                  <a:rPr lang="en-IN" sz="1700" dirty="0" smtClean="0">
                    <a:solidFill>
                      <a:srgbClr val="0B5ED7"/>
                    </a:solidFill>
                    <a:latin typeface="Times New Roman" panose="02020603050405020304" pitchFamily="18" charset="0"/>
                    <a:cs typeface="Times New Roman" panose="02020603050405020304" pitchFamily="18" charset="0"/>
                  </a:rPr>
                  <a:t>We can ask “Is it city </a:t>
                </a:r>
                <a:r>
                  <a:rPr lang="en-IN" sz="1700" i="1" dirty="0" smtClean="0">
                    <a:solidFill>
                      <a:srgbClr val="0B5ED7"/>
                    </a:solidFill>
                    <a:latin typeface="Times New Roman" panose="02020603050405020304" pitchFamily="18" charset="0"/>
                    <a:cs typeface="Times New Roman" panose="02020603050405020304" pitchFamily="18" charset="0"/>
                  </a:rPr>
                  <a:t>X</a:t>
                </a:r>
                <a:r>
                  <a:rPr lang="en-IN" sz="1700" dirty="0" smtClean="0">
                    <a:solidFill>
                      <a:srgbClr val="0B5ED7"/>
                    </a:solidFill>
                    <a:latin typeface="Times New Roman" panose="02020603050405020304" pitchFamily="18" charset="0"/>
                    <a:cs typeface="Times New Roman" panose="02020603050405020304" pitchFamily="18" charset="0"/>
                  </a:rPr>
                  <a:t>?”, </a:t>
                </a:r>
              </a:p>
              <a:p>
                <a:pPr lvl="1"/>
                <a:r>
                  <a:rPr lang="en-IN" sz="1700" dirty="0" smtClean="0">
                    <a:solidFill>
                      <a:srgbClr val="0B5ED7"/>
                    </a:solidFill>
                    <a:latin typeface="Times New Roman" panose="02020603050405020304" pitchFamily="18" charset="0"/>
                    <a:cs typeface="Times New Roman" panose="02020603050405020304" pitchFamily="18" charset="0"/>
                  </a:rPr>
                  <a:t>if </a:t>
                </a:r>
                <a:r>
                  <a:rPr lang="en-IN" sz="1700" i="1" dirty="0" smtClean="0">
                    <a:solidFill>
                      <a:srgbClr val="0B5ED7"/>
                    </a:solidFill>
                    <a:latin typeface="Times New Roman" panose="02020603050405020304" pitchFamily="18" charset="0"/>
                    <a:cs typeface="Times New Roman" panose="02020603050405020304" pitchFamily="18" charset="0"/>
                  </a:rPr>
                  <a:t>yes </a:t>
                </a:r>
                <a:r>
                  <a:rPr lang="en-IN" sz="1700" dirty="0" smtClean="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smtClean="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Bhubaneswar?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Bhopal?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Q.4: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Delhi?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Q.5: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Hyderabad?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Q.6: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Madras?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Q.7: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Mumbai?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smtClean="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a:t>
                </a:r>
                <a:r>
                  <a:rPr lang="en-IN" sz="1900" dirty="0">
                    <a:solidFill>
                      <a:srgbClr val="0B5ED7"/>
                    </a:solidFill>
                    <a:latin typeface="Times New Roman" panose="02020603050405020304" pitchFamily="18" charset="0"/>
                    <a:cs typeface="Times New Roman" panose="02020603050405020304" pitchFamily="18" charset="0"/>
                  </a:rPr>
                  <a:t>probability </a:t>
                </a:r>
                <a14:m>
                  <m:oMath xmlns:m="http://schemas.openxmlformats.org/officeDocument/2006/math">
                    <m:f>
                      <m:fPr>
                        <m:ctrlPr>
                          <a:rPr lang="en-IN" sz="1900" i="1" dirty="0">
                            <a:solidFill>
                              <a:srgbClr val="0B5ED7"/>
                            </a:solidFill>
                            <a:latin typeface="Cambria Math"/>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endParaRPr lang="en-US" sz="1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IN" sz="2200" i="1" dirty="0">
                            <a:solidFill>
                              <a:srgbClr val="0B5ED7"/>
                            </a:solidFill>
                            <a:latin typeface="Cambria Math"/>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90697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smtClean="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smtClean="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smtClean="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smtClean="0">
                    <a:solidFill>
                      <a:srgbClr val="0B5ED7"/>
                    </a:solidFill>
                    <a:latin typeface="Times New Roman" panose="02020603050405020304" pitchFamily="18" charset="0"/>
                    <a:cs typeface="Times New Roman" panose="02020603050405020304" pitchFamily="18" charset="0"/>
                  </a:rPr>
                  <a:t>yes </a:t>
                </a:r>
                <a:r>
                  <a:rPr lang="en-IN" sz="1600" dirty="0" smtClean="0">
                    <a:solidFill>
                      <a:srgbClr val="0B5ED7"/>
                    </a:solidFill>
                    <a:latin typeface="Times New Roman" panose="02020603050405020304" pitchFamily="18" charset="0"/>
                    <a:cs typeface="Times New Roman" panose="02020603050405020304" pitchFamily="18" charset="0"/>
                  </a:rPr>
                  <a:t> answer for the unknown.</a:t>
                </a:r>
                <a:endParaRPr lang="en-IN" sz="1600" i="1"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it Madras or Mumbai?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it Hyderabad?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73C8B"/>
                    </a:solidFill>
                    <a:latin typeface="Times New Roman" panose="02020603050405020304" pitchFamily="18" charset="0"/>
                    <a:cs typeface="Times New Roman" panose="02020603050405020304" pitchFamily="18" charset="0"/>
                  </a:rPr>
                  <a:t>Note:</a:t>
                </a:r>
                <a:endParaRPr lang="en-IN" sz="1800" b="1" dirty="0" smtClean="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2</a:t>
                </a:r>
                <a:r>
                  <a:rPr lang="en-IN" sz="1800" b="1" dirty="0" smtClean="0">
                    <a:solidFill>
                      <a:srgbClr val="073C8B"/>
                    </a:solidFill>
                    <a:latin typeface="Times New Roman" panose="02020603050405020304" pitchFamily="18" charset="0"/>
                    <a:cs typeface="Times New Roman" panose="02020603050405020304" pitchFamily="18" charset="0"/>
                  </a:rPr>
                  <a:t/>
                </a:r>
                <a:r>
                  <a:rPr lang="en-IN" sz="1800" dirty="0" smtClean="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smtClean="0">
                  <a:solidFill>
                    <a:srgbClr val="073C8B"/>
                  </a:solidFill>
                  <a:latin typeface="Times New Roman" panose="02020603050405020304" pitchFamily="18" charset="0"/>
                  <a:cs typeface="Times New Roman" panose="02020603050405020304" pitchFamily="18" charset="0"/>
                </a:endParaRPr>
              </a:p>
              <a:p>
                <a:pPr algn="just"/>
                <a:r>
                  <a:rPr lang="en-IN" sz="1800" dirty="0" smtClean="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smtClean="0">
                    <a:solidFill>
                      <a:srgbClr val="0B5ED7"/>
                    </a:solidFill>
                    <a:latin typeface="Times New Roman" panose="02020603050405020304" pitchFamily="18" charset="0"/>
                    <a:cs typeface="Times New Roman" panose="02020603050405020304" pitchFamily="18" charset="0"/>
                  </a:rPr>
                  <a:t>If </a:t>
                </a:r>
                <a:r>
                  <a:rPr lang="en-IN" sz="1800" i="1" dirty="0" smtClean="0">
                    <a:solidFill>
                      <a:srgbClr val="0B5ED7"/>
                    </a:solidFill>
                    <a:latin typeface="Times New Roman" panose="02020603050405020304" pitchFamily="18" charset="0"/>
                    <a:cs typeface="Times New Roman" panose="02020603050405020304" pitchFamily="18" charset="0"/>
                  </a:rPr>
                  <a:t>m</a:t>
                </a:r>
                <a:r>
                  <a:rPr lang="en-IN" sz="1800" dirty="0" smtClean="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32, then 5 questions,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256, then 8 questions and so on.</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47220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The minimum number of </a:t>
                </a:r>
                <a:r>
                  <a:rPr lang="en-IN" sz="2000" i="1" dirty="0" smtClean="0">
                    <a:solidFill>
                      <a:prstClr val="black"/>
                    </a:solidFill>
                    <a:latin typeface="Times New Roman" panose="02020603050405020304" pitchFamily="18" charset="0"/>
                    <a:cs typeface="Times New Roman" panose="02020603050405020304" pitchFamily="18" charset="0"/>
                  </a:rPr>
                  <a:t>yes/no </a:t>
                </a:r>
                <a:r>
                  <a:rPr lang="en-IN" sz="2000" dirty="0" smtClean="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smtClean="0">
                    <a:solidFill>
                      <a:prstClr val="black"/>
                    </a:solidFill>
                    <a:latin typeface="Times New Roman" panose="02020603050405020304" pitchFamily="18" charset="0"/>
                    <a:cs typeface="Times New Roman" panose="02020603050405020304" pitchFamily="18" charset="0"/>
                  </a:rPr>
                  <a:t/>
                </a:r>
                <a:r>
                  <a:rPr lang="en-US" sz="2000" dirty="0" smtClean="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smtClean="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If </a:t>
                </a:r>
                <a:r>
                  <a:rPr lang="en-IN" sz="2000" i="1" dirty="0" smtClean="0">
                    <a:solidFill>
                      <a:prstClr val="black"/>
                    </a:solidFill>
                    <a:latin typeface="Times New Roman" panose="02020603050405020304" pitchFamily="18" charset="0"/>
                    <a:cs typeface="Times New Roman" panose="02020603050405020304" pitchFamily="18" charset="0"/>
                  </a:rPr>
                  <a:t>m</a:t>
                </a:r>
                <a:r>
                  <a:rPr lang="en-IN" sz="2000" dirty="0" smtClean="0">
                    <a:solidFill>
                      <a:prstClr val="black"/>
                    </a:solidFill>
                    <a:latin typeface="Times New Roman" panose="02020603050405020304" pitchFamily="18" charset="0"/>
                    <a:cs typeface="Times New Roman" panose="02020603050405020304" pitchFamily="18" charset="0"/>
                  </a:rPr>
                  <a:t> is not a power of 2, then the </a:t>
                </a:r>
                <a:r>
                  <a:rPr lang="en-IN" sz="2000" dirty="0">
                    <a:solidFill>
                      <a:prstClr val="black"/>
                    </a:solidFill>
                    <a:latin typeface="Times New Roman" panose="02020603050405020304" pitchFamily="18" charset="0"/>
                    <a:cs typeface="Times New Roman" panose="02020603050405020304" pitchFamily="18" charset="0"/>
                  </a:rPr>
                  <a:t>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a:cs typeface="Times New Roman" panose="02020603050405020304" pitchFamily="18" charset="0"/>
                          </a:rPr>
                        </m:ctrlPr>
                      </m:funcPr>
                      <m:fName>
                        <m:sSub>
                          <m:sSubPr>
                            <m:ctrlPr>
                              <a:rPr lang="en-IN" sz="2000" i="1">
                                <a:solidFill>
                                  <a:prstClr val="black"/>
                                </a:solidFill>
                                <a:latin typeface="Cambria Math"/>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smtClean="0">
                  <a:solidFill>
                    <a:prstClr val="black"/>
                  </a:solidFill>
                  <a:latin typeface="Times New Roman" panose="02020603050405020304" pitchFamily="18" charset="0"/>
                  <a:cs typeface="Times New Roman" panose="02020603050405020304" pitchFamily="18" charset="0"/>
                </a:endParaRPr>
              </a:p>
              <a:p>
                <a:pPr algn="just"/>
                <a:endParaRPr lang="en-US" sz="2000" i="1"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.1: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p14="http://schemas.microsoft.com/office/powerpoint/2010/main" xmlns="" val="12970165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answer to a question that can only be answered </a:t>
            </a:r>
            <a:r>
              <a:rPr lang="en-IN" sz="1800" i="1" dirty="0" smtClean="0">
                <a:latin typeface="Times New Roman" panose="02020603050405020304" pitchFamily="18" charset="0"/>
                <a:cs typeface="Times New Roman" panose="02020603050405020304" pitchFamily="18" charset="0"/>
              </a:rPr>
              <a:t>yes/no</a:t>
            </a:r>
            <a:r>
              <a:rPr lang="en-IN" sz="1800" dirty="0" smtClean="0">
                <a:latin typeface="Times New Roman" panose="02020603050405020304" pitchFamily="18" charset="0"/>
                <a:cs typeface="Times New Roman" panose="02020603050405020304" pitchFamily="18" charset="0"/>
              </a:rPr>
              <a:t> (with equal probability) can be considered as containing one </a:t>
            </a:r>
            <a:r>
              <a:rPr lang="en-IN" sz="1800" b="1" dirty="0" smtClean="0">
                <a:solidFill>
                  <a:srgbClr val="0B5ED7"/>
                </a:solidFill>
                <a:latin typeface="Times New Roman" panose="02020603050405020304" pitchFamily="18" charset="0"/>
                <a:cs typeface="Times New Roman" panose="02020603050405020304" pitchFamily="18" charset="0"/>
              </a:rPr>
              <a:t>unit of information</a:t>
            </a:r>
            <a:r>
              <a:rPr lang="en-IN" sz="1800" dirty="0" smtClean="0">
                <a:latin typeface="Times New Roman" panose="02020603050405020304" pitchFamily="18" charset="0"/>
                <a:cs typeface="Times New Roman" panose="02020603050405020304" pitchFamily="18" charset="0"/>
              </a:rPr>
              <a:t>, that is, one bit. </a:t>
            </a:r>
          </a:p>
          <a:p>
            <a:pPr lvl="8" algn="just"/>
            <a:endParaRPr lang="en-IN" sz="6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smtClean="0">
                <a:latin typeface="Times New Roman" panose="02020603050405020304" pitchFamily="18" charset="0"/>
                <a:cs typeface="Times New Roman" panose="02020603050405020304" pitchFamily="18" charset="0"/>
              </a:rPr>
              <a:t>coded </a:t>
            </a:r>
            <a:r>
              <a:rPr lang="en-IN" sz="1800" dirty="0" smtClean="0">
                <a:latin typeface="Times New Roman" panose="02020603050405020304" pitchFamily="18" charset="0"/>
                <a:cs typeface="Times New Roman" panose="02020603050405020304" pitchFamily="18" charset="0"/>
              </a:rPr>
              <a:t>using only 0s and 1s.</a:t>
            </a:r>
          </a:p>
          <a:p>
            <a:pPr lvl="8" algn="just"/>
            <a:endParaRPr lang="en-IN" sz="600" dirty="0" smtClean="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xmlns="" val="3731568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smtClean="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smtClean="0">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If  we have </a:t>
                </a:r>
                <a:r>
                  <a:rPr lang="en-IN" sz="1600" b="1" dirty="0" smtClean="0">
                    <a:solidFill>
                      <a:srgbClr val="0B5ED7"/>
                    </a:solidFill>
                    <a:latin typeface="Times New Roman" panose="02020603050405020304" pitchFamily="18" charset="0"/>
                    <a:cs typeface="Times New Roman" panose="02020603050405020304" pitchFamily="18" charset="0"/>
                  </a:rPr>
                  <a:t>two</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male</a:t>
                </a:r>
                <a:r>
                  <a:rPr lang="en-IN" sz="1600" dirty="0" smtClean="0">
                    <a:solidFill>
                      <a:srgbClr val="0B5ED7"/>
                    </a:solidFill>
                    <a:latin typeface="Times New Roman" panose="02020603050405020304" pitchFamily="18" charset="0"/>
                    <a:cs typeface="Times New Roman" panose="02020603050405020304" pitchFamily="18" charset="0"/>
                  </a:rPr>
                  <a:t> and </a:t>
                </a:r>
                <a:r>
                  <a:rPr lang="en-IN" sz="1600" b="1" dirty="0" smtClean="0">
                    <a:solidFill>
                      <a:srgbClr val="0B5ED7"/>
                    </a:solidFill>
                    <a:latin typeface="Times New Roman" panose="02020603050405020304" pitchFamily="18" charset="0"/>
                    <a:cs typeface="Times New Roman" panose="02020603050405020304" pitchFamily="18" charset="0"/>
                  </a:rPr>
                  <a:t>female,</a:t>
                </a:r>
                <a:r>
                  <a:rPr lang="en-IN" sz="1600" dirty="0" smtClean="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can encode </a:t>
                </a:r>
                <a:r>
                  <a:rPr lang="en-IN" sz="1600" b="1" dirty="0" smtClean="0">
                    <a:solidFill>
                      <a:srgbClr val="0B5ED7"/>
                    </a:solidFill>
                    <a:latin typeface="Times New Roman" panose="02020603050405020304" pitchFamily="18" charset="0"/>
                    <a:cs typeface="Times New Roman" panose="02020603050405020304" pitchFamily="18" charset="0"/>
                  </a:rPr>
                  <a:t>four</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East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West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North</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South</a:t>
                </a:r>
                <a:r>
                  <a:rPr lang="en-IN" sz="1600" dirty="0" smtClean="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endParaRPr lang="en-IN" sz="16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smtClean="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xmlns="" val="3114427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smtClean="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Thus, we need </a:t>
                </a:r>
                <a:r>
                  <a:rPr lang="en-IN" sz="1800" i="1" dirty="0" smtClean="0">
                    <a:latin typeface="Times New Roman" panose="02020603050405020304" pitchFamily="18" charset="0"/>
                    <a:cs typeface="Times New Roman" panose="02020603050405020304" pitchFamily="18" charset="0"/>
                  </a:rPr>
                  <a:t>n </a:t>
                </a:r>
                <a:r>
                  <a:rPr lang="en-IN" sz="1800" dirty="0" smtClean="0">
                    <a:latin typeface="Times New Roman" panose="02020603050405020304" pitchFamily="18" charset="0"/>
                    <a:cs typeface="Times New Roman" panose="02020603050405020304" pitchFamily="18" charset="0"/>
                  </a:rPr>
                  <a:t>questions, if </a:t>
                </a:r>
                <a:r>
                  <a:rPr lang="en-IN" sz="1800" i="1" dirty="0" smtClean="0">
                    <a:latin typeface="Times New Roman" panose="02020603050405020304" pitchFamily="18" charset="0"/>
                    <a:cs typeface="Times New Roman" panose="02020603050405020304" pitchFamily="18" charset="0"/>
                  </a:rPr>
                  <a:t>m </a:t>
                </a:r>
                <a:r>
                  <a:rPr lang="en-IN" sz="1800" dirty="0" smtClean="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smtClean="0">
                    <a:latin typeface="Times New Roman" panose="02020603050405020304" pitchFamily="18" charset="0"/>
                    <a:cs typeface="Times New Roman" panose="02020603050405020304" pitchFamily="18" charset="0"/>
                  </a:rPr>
                  <a:t>.</a:t>
                </a:r>
              </a:p>
              <a:p>
                <a:pPr marL="2168525" lvl="8" indent="-285750" algn="just"/>
                <a:endParaRPr lang="en-IN" sz="800" dirty="0" smtClean="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endParaRPr lang="en-IN" sz="1800" dirty="0">
                  <a:solidFill>
                    <a:srgbClr val="A50021"/>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smtClean="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9.3: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92279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smtClean="0">
                    <a:latin typeface="Times New Roman" panose="02020603050405020304" pitchFamily="18" charset="0"/>
                    <a:cs typeface="Times New Roman" panose="02020603050405020304" pitchFamily="18" charset="0"/>
                  </a:rPr>
                  <a:t>In the previous discussion, we have assumed that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smtClean="0">
                    <a:latin typeface="Times New Roman" panose="02020603050405020304" pitchFamily="18" charset="0"/>
                    <a:cs typeface="Times New Roman" panose="02020603050405020304" pitchFamily="18" charset="0"/>
                  </a:rPr>
                  <a:t> and all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likely. </a:t>
                </a:r>
              </a:p>
              <a:p>
                <a:pPr lvl="4" algn="just"/>
                <a:endParaRPr lang="en-US" sz="12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and not necessarily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probable. Let us consider a different instance of </a:t>
                </a:r>
                <a:r>
                  <a:rPr lang="en-US" sz="1800" i="1" dirty="0" smtClean="0">
                    <a:latin typeface="Times New Roman" panose="02020603050405020304" pitchFamily="18" charset="0"/>
                    <a:cs typeface="Times New Roman" panose="02020603050405020304" pitchFamily="18" charset="0"/>
                  </a:rPr>
                  <a:t>yes/no</a:t>
                </a:r>
                <a:r>
                  <a:rPr lang="en-US" sz="1800" dirty="0" smtClean="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There are seven days: Sun, Mon,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ue, Wed,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hu, </a:t>
                </a:r>
                <a:r>
                  <a:rPr lang="en-IN" sz="1600" dirty="0">
                    <a:solidFill>
                      <a:srgbClr val="0B5ED7"/>
                    </a:solidFill>
                    <a:latin typeface="Times New Roman" panose="02020603050405020304" pitchFamily="18" charset="0"/>
                    <a:cs typeface="Times New Roman" panose="02020603050405020304" pitchFamily="18" charset="0"/>
                  </a:rPr>
                  <a:t>F</a:t>
                </a:r>
                <a:r>
                  <a:rPr lang="en-IN" sz="1600" dirty="0" smtClean="0">
                    <a:solidFill>
                      <a:srgbClr val="0B5ED7"/>
                    </a:solidFill>
                    <a:latin typeface="Times New Roman" panose="02020603050405020304" pitchFamily="18" charset="0"/>
                    <a:cs typeface="Times New Roman" panose="02020603050405020304" pitchFamily="18" charset="0"/>
                  </a:rPr>
                  <a:t>ri, Sat.</a:t>
                </a:r>
              </a:p>
              <a:p>
                <a:pPr lvl="8" algn="just"/>
                <a:r>
                  <a:rPr lang="en-IN" sz="600" dirty="0" smtClean="0">
                    <a:solidFill>
                      <a:srgbClr val="0B5ED7"/>
                    </a:solidFill>
                    <a:latin typeface="Times New Roman" panose="02020603050405020304" pitchFamily="18" charset="0"/>
                    <a:cs typeface="Times New Roman" panose="02020603050405020304" pitchFamily="18" charset="0"/>
                  </a:rPr>
                  <a:t/>
                </a:r>
              </a:p>
              <a:p>
                <a:pPr lvl="1" algn="just"/>
                <a:r>
                  <a:rPr lang="en-IN" sz="1600" dirty="0" smtClean="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smtClean="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a:t>
                </a:r>
                <a:r>
                  <a:rPr lang="en-US" sz="1600" dirty="0">
                    <a:solidFill>
                      <a:srgbClr val="0B5ED7"/>
                    </a:solidFill>
                    <a:latin typeface="Times New Roman" panose="02020603050405020304" pitchFamily="18" charset="0"/>
                    <a:cs typeface="Times New Roman" panose="02020603050405020304" pitchFamily="18" charset="0"/>
                  </a:rPr>
                  <a:t/>
                </a:r>
                <a:r>
                  <a:rPr lang="en-US" sz="1600" dirty="0" smtClean="0">
                    <a:solidFill>
                      <a:srgbClr val="0B5ED7"/>
                    </a:solidFill>
                    <a:latin typeface="Times New Roman" panose="02020603050405020304" pitchFamily="18" charset="0"/>
                    <a:cs typeface="Times New Roman" panose="02020603050405020304" pitchFamily="18" charset="0"/>
                  </a:rPr>
                  <a:t>Note that if </a:t>
                </a:r>
                <a:r>
                  <a:rPr lang="en-US" sz="1600" i="1" dirty="0" smtClean="0">
                    <a:solidFill>
                      <a:srgbClr val="0B5ED7"/>
                    </a:solidFill>
                    <a:latin typeface="Times New Roman" panose="02020603050405020304" pitchFamily="18" charset="0"/>
                    <a:cs typeface="Times New Roman" panose="02020603050405020304" pitchFamily="18" charset="0"/>
                  </a:rPr>
                  <a:t>k</a:t>
                </a:r>
                <a:r>
                  <a:rPr lang="en-US" sz="1600" dirty="0" smtClean="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smtClean="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smtClean="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smtClean="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lvl="1" algn="just"/>
                <a:r>
                  <a:rPr lang="en-US" sz="1600" dirty="0" smtClean="0">
                    <a:solidFill>
                      <a:srgbClr val="0B5ED7"/>
                    </a:solidFill>
                    <a:latin typeface="Times New Roman" panose="02020603050405020304" pitchFamily="18" charset="0"/>
                    <a:cs typeface="Times New Roman" panose="02020603050405020304" pitchFamily="18" charset="0"/>
                  </a:rPr>
                  <a:t>In other words,</a:t>
                </a: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a:solidFill>
                              <a:srgbClr val="0B5ED7"/>
                            </a:solidFill>
                            <a:latin typeface="Cambria Math"/>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smtClean="0">
                    <a:solidFill>
                      <a:srgbClr val="0B5ED7"/>
                    </a:solidFill>
                    <a:latin typeface="Times New Roman" panose="02020603050405020304" pitchFamily="18" charset="0"/>
                    <a:cs typeface="Times New Roman" panose="02020603050405020304" pitchFamily="18" charset="0"/>
                  </a:rPr>
                  <a:t> distinct possibilities.</a:t>
                </a:r>
                <a:endParaRPr lang="en-US" sz="16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Messages when </a:t>
                </a:r>
                <a:r>
                  <a:rPr lang="en-IN" sz="4000" dirty="0" smtClean="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smtClean="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1693300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A Decision Tree is an important data structure known to solve many computational problems</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9.1: Binary Decision Tree</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78828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smtClean="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smtClean="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smtClean="0">
                    <a:solidFill>
                      <a:srgbClr val="0B5ED7"/>
                    </a:solidFill>
                    <a:latin typeface="Times New Roman" panose="02020603050405020304" pitchFamily="18" charset="0"/>
                    <a:cs typeface="Times New Roman" panose="02020603050405020304" pitchFamily="18" charset="0"/>
                  </a:rPr>
                  <a:t>k</a:t>
                </a:r>
                <a:r>
                  <a:rPr lang="en-IN" sz="1600" dirty="0" smtClean="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smtClean="0">
                  <a:solidFill>
                    <a:srgbClr val="0B5ED7"/>
                  </a:solidFill>
                  <a:latin typeface="Times New Roman" panose="02020603050405020304" pitchFamily="18" charset="0"/>
                  <a:cs typeface="Times New Roman" panose="02020603050405020304" pitchFamily="18" charset="0"/>
                </a:endParaRPr>
              </a:p>
              <a:p>
                <a:pPr algn="just"/>
                <a:r>
                  <a:rPr lang="en-IN" sz="1600" dirty="0" smtClean="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smtClean="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smtClean="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smtClean="0">
                    <a:solidFill>
                      <a:srgbClr val="0B5ED7"/>
                    </a:solidFill>
                    <a:latin typeface="Times New Roman" panose="02020603050405020304" pitchFamily="18" charset="0"/>
                    <a:cs typeface="Times New Roman" panose="02020603050405020304" pitchFamily="18" charset="0"/>
                  </a:rPr>
                  <a:t>.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smtClean="0">
                    <a:solidFill>
                      <a:srgbClr val="0B5ED7"/>
                    </a:solidFill>
                    <a:latin typeface="Times New Roman" panose="02020603050405020304" pitchFamily="18" charset="0"/>
                    <a:cs typeface="Times New Roman" panose="02020603050405020304" pitchFamily="18" charset="0"/>
                  </a:rPr>
                  <a:t>17 </a:t>
                </a:r>
                <a:r>
                  <a:rPr lang="en-US" sz="1600" dirty="0" smtClean="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a:cs typeface="Times New Roman" panose="02020603050405020304" pitchFamily="18" charset="0"/>
                          </a:rPr>
                        </m:ctrlPr>
                      </m:dPr>
                      <m:e>
                        <m:d>
                          <m:dPr>
                            <m:begChr m:val=""/>
                            <m:endChr m:val="⌉"/>
                            <m:ctrlPr>
                              <a:rPr lang="en-US" sz="1600" i="1" smtClean="0">
                                <a:solidFill>
                                  <a:srgbClr val="0B5ED7"/>
                                </a:solidFill>
                                <a:latin typeface="Cambria Math"/>
                                <a:cs typeface="Times New Roman" panose="02020603050405020304" pitchFamily="18" charset="0"/>
                              </a:rPr>
                            </m:ctrlPr>
                          </m:dPr>
                          <m:e>
                            <m:func>
                              <m:funcPr>
                                <m:ctrlPr>
                                  <a:rPr lang="en-US" sz="1600" i="1" smtClean="0">
                                    <a:solidFill>
                                      <a:srgbClr val="0B5ED7"/>
                                    </a:solidFill>
                                    <a:latin typeface="Cambria Math"/>
                                    <a:cs typeface="Times New Roman" panose="02020603050405020304" pitchFamily="18" charset="0"/>
                                  </a:rPr>
                                </m:ctrlPr>
                              </m:funcPr>
                              <m:fName>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smtClean="0">
                  <a:solidFill>
                    <a:srgbClr val="0B5ED7"/>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smtClean="0">
                    <a:solidFill>
                      <a:schemeClr val="tx1"/>
                    </a:solidFill>
                    <a:cs typeface="Times New Roman" panose="02020603050405020304" pitchFamily="18" charset="0"/>
                  </a:rPr>
                  <a:t/>
                </a:r>
                <a14:m>
                  <m:oMath xmlns:m="http://schemas.openxmlformats.org/officeDocument/2006/math">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165109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smtClean="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a:ea typeface="Cambria Math" panose="02040503050406030204" pitchFamily="18" charset="0"/>
                            <a:cs typeface="Times New Roman" panose="02020603050405020304" pitchFamily="18" charset="0"/>
                          </a:rPr>
                        </m:ctrlPr>
                      </m:fPr>
                      <m:num>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smtClean="0">
                    <a:latin typeface="Times New Roman" panose="02020603050405020304" pitchFamily="18" charset="0"/>
                    <a:cs typeface="Times New Roman" panose="02020603050405020304" pitchFamily="18" charset="0"/>
                  </a:rPr>
                  <a:t> is the average number of questions needed </a:t>
                </a:r>
                <a:r>
                  <a:rPr lang="en-IN" sz="1800" dirty="0" smtClean="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smtClean="0">
                    <a:solidFill>
                      <a:srgbClr val="0B5ED7"/>
                    </a:solidFill>
                    <a:latin typeface="Times New Roman" panose="02020603050405020304" pitchFamily="18" charset="0"/>
                    <a:cs typeface="Times New Roman" panose="02020603050405020304" pitchFamily="18" charset="0"/>
                  </a:rPr>
                  <a:t>k </a:t>
                </a:r>
                <a:r>
                  <a:rPr lang="en-IN" sz="1800" dirty="0" smtClean="0">
                    <a:solidFill>
                      <a:srgbClr val="0B5ED7"/>
                    </a:solidFill>
                    <a:latin typeface="Times New Roman" panose="02020603050405020304" pitchFamily="18" charset="0"/>
                    <a:cs typeface="Times New Roman" panose="02020603050405020304" pitchFamily="18" charset="0"/>
                  </a:rPr>
                  <a:t>values</a:t>
                </a:r>
                <a:r>
                  <a:rPr lang="en-IN" sz="1800" dirty="0" smtClean="0">
                    <a:latin typeface="Times New Roman" panose="02020603050405020304" pitchFamily="18" charset="0"/>
                    <a:cs typeface="Times New Roman" panose="02020603050405020304" pitchFamily="18" charset="0"/>
                  </a:rPr>
                  <a:t>. By choosing a large enough value of </a:t>
                </a:r>
                <a:r>
                  <a:rPr lang="en-IN" sz="1800" i="1" dirty="0" smtClean="0">
                    <a:latin typeface="Times New Roman" panose="02020603050405020304" pitchFamily="18" charset="0"/>
                    <a:cs typeface="Times New Roman" panose="02020603050405020304" pitchFamily="18" charset="0"/>
                  </a:rPr>
                  <a:t>k, </a:t>
                </a:r>
                <a:r>
                  <a:rPr lang="en-IN" sz="1800" dirty="0" smtClean="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smtClean="0">
                    <a:latin typeface="Times New Roman" panose="02020603050405020304" pitchFamily="18" charset="0"/>
                    <a:cs typeface="Times New Roman" panose="02020603050405020304" pitchFamily="18" charset="0"/>
                  </a:rPr>
                  <a:t/>
                </a:r>
                <a:r>
                  <a:rPr lang="en-IN" sz="1800" dirty="0" smtClean="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smtClean="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 7. </a:t>
                </a:r>
              </a:p>
              <a:p>
                <a:pPr marL="0" indent="0">
                  <a:buNone/>
                </a:pPr>
                <a:r>
                  <a:rPr lang="en-IN" sz="1800" i="1" dirty="0" smtClean="0">
                    <a:cs typeface="Times New Roman" panose="02020603050405020304" pitchFamily="18" charset="0"/>
                  </a:rPr>
                  <a:t/>
                </a:r>
                <a:r>
                  <a:rPr lang="en-IN" sz="1800" dirty="0" smtClean="0">
                    <a:cs typeface="Times New Roman" panose="02020603050405020304" pitchFamily="18" charset="0"/>
                  </a:rPr>
                  <a:t/>
                </a:r>
                <a14:m>
                  <m:oMath xmlns:m="http://schemas.openxmlformats.org/officeDocument/2006/math">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a:cs typeface="Times New Roman" panose="02020603050405020304" pitchFamily="18" charset="0"/>
                          </a:rPr>
                        </m:ctrlPr>
                      </m:dPr>
                      <m:e>
                        <m:d>
                          <m:dPr>
                            <m:begChr m:val=""/>
                            <m:endChr m:val="⌉"/>
                            <m:ctrlPr>
                              <a:rPr lang="en-US" sz="1800" i="1">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normAutofit fontScale="90000"/>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xmlns="" val="811751764"/>
                        </a:ext>
                      </a:extLst>
                    </a:gridCol>
                    <a:gridCol w="1682931">
                      <a:extLst>
                        <a:ext uri="{9D8B030D-6E8A-4147-A177-3AD203B41FA5}">
                          <a16:colId xmlns:a16="http://schemas.microsoft.com/office/drawing/2014/main" xmlns="" val="402818715"/>
                        </a:ext>
                      </a:extLst>
                    </a:gridCol>
                    <a:gridCol w="1682931">
                      <a:extLst>
                        <a:ext uri="{9D8B030D-6E8A-4147-A177-3AD203B41FA5}">
                          <a16:colId xmlns:a16="http://schemas.microsoft.com/office/drawing/2014/main" xmlns="" val="891361454"/>
                        </a:ext>
                      </a:extLst>
                    </a:gridCol>
                    <a:gridCol w="1682931">
                      <a:extLst>
                        <a:ext uri="{9D8B030D-6E8A-4147-A177-3AD203B41FA5}">
                          <a16:colId xmlns:a16="http://schemas.microsoft.com/office/drawing/2014/main" xmlns="" val="4120034242"/>
                        </a:ext>
                      </a:extLst>
                    </a:gridCol>
                    <a:gridCol w="1682931">
                      <a:extLst>
                        <a:ext uri="{9D8B030D-6E8A-4147-A177-3AD203B41FA5}">
                          <a16:colId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smtClean="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6="http://schemas.microsoft.com/office/drawing/2014/main" xmlns="" val="1674064984"/>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4="http://schemas.microsoft.com/office/drawing/2010/main" xmlns:a16="http://schemas.microsoft.com/office/drawing/2014/main" xmlns="" val="811751764"/>
                        </a:ext>
                      </a:extLst>
                    </a:gridCol>
                    <a:gridCol w="1682931">
                      <a:extLst>
                        <a:ext uri="{9D8B030D-6E8A-4147-A177-3AD203B41FA5}">
                          <a16:colId xmlns:a14="http://schemas.microsoft.com/office/drawing/2010/main" xmlns:a16="http://schemas.microsoft.com/office/drawing/2014/main" xmlns="" val="402818715"/>
                        </a:ext>
                      </a:extLst>
                    </a:gridCol>
                    <a:gridCol w="1682931">
                      <a:extLst>
                        <a:ext uri="{9D8B030D-6E8A-4147-A177-3AD203B41FA5}">
                          <a16:colId xmlns:a14="http://schemas.microsoft.com/office/drawing/2010/main" xmlns:a16="http://schemas.microsoft.com/office/drawing/2014/main" xmlns="" val="891361454"/>
                        </a:ext>
                      </a:extLst>
                    </a:gridCol>
                    <a:gridCol w="1682931">
                      <a:extLst>
                        <a:ext uri="{9D8B030D-6E8A-4147-A177-3AD203B41FA5}">
                          <a16:colId xmlns:a14="http://schemas.microsoft.com/office/drawing/2010/main" xmlns:a16="http://schemas.microsoft.com/office/drawing/2014/main" xmlns="" val="4120034242"/>
                        </a:ext>
                      </a:extLst>
                    </a:gridCol>
                    <a:gridCol w="1682931">
                      <a:extLst>
                        <a:ext uri="{9D8B030D-6E8A-4147-A177-3AD203B41FA5}">
                          <a16:colId xmlns:a14="http://schemas.microsoft.com/office/drawing/2010/main"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a14="http://schemas.microsoft.com/office/drawing/2010/main"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4="http://schemas.microsoft.com/office/drawing/2010/main"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4="http://schemas.microsoft.com/office/drawing/2010/main"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4="http://schemas.microsoft.com/office/drawing/2010/main"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4="http://schemas.microsoft.com/office/drawing/2010/main" xmlns:a16="http://schemas.microsoft.com/office/drawing/2014/main" xmlns="" val="1674064984"/>
                      </a:ext>
                    </a:extLst>
                  </a:tr>
                </a:tbl>
              </a:graphicData>
            </a:graphic>
          </p:graphicFrame>
        </mc:Fallback>
      </mc:AlternateContent>
      <mc:AlternateContent xmlns:mc="http://schemas.openxmlformats.org/markup-compatibility/2006">
        <mc:Choice xmlns:a14="http://schemas.microsoft.com/office/drawing/2010/main" xmlns=""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		No. Q = Number of questions</a:t>
                </a:r>
              </a:p>
              <a:p>
                <a:r>
                  <a:rPr lang="en-IN" dirty="0" smtClean="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smtClean="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smtClean="0">
                    <a:latin typeface="Times New Roman" panose="02020603050405020304" pitchFamily="18" charset="0"/>
                    <a:cs typeface="Times New Roman" panose="02020603050405020304" pitchFamily="18" charset="0"/>
                  </a:rPr>
                  <a:t/>
                </a:r>
                <a:r>
                  <a:rPr lang="en-IN" i="1" dirty="0" smtClean="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a:t>
                </a:r>
                <a:r>
                  <a:rPr lang="en-IN" dirty="0" smtClean="0">
                    <a:solidFill>
                      <a:srgbClr val="FF0000"/>
                    </a:solidFill>
                    <a:latin typeface="Times New Roman" panose="02020603050405020304" pitchFamily="18" charset="0"/>
                    <a:cs typeface="Times New Roman" panose="02020603050405020304" pitchFamily="18" charset="0"/>
                  </a:rPr>
                  <a:t>is independent of </a:t>
                </a:r>
                <a:r>
                  <a:rPr lang="en-IN" i="1" dirty="0" smtClean="0">
                    <a:solidFill>
                      <a:srgbClr val="FF0000"/>
                    </a:solidFill>
                    <a:latin typeface="Times New Roman" panose="02020603050405020304" pitchFamily="18" charset="0"/>
                    <a:cs typeface="Times New Roman" panose="02020603050405020304" pitchFamily="18" charset="0"/>
                  </a:rPr>
                  <a:t>k</a:t>
                </a:r>
                <a:r>
                  <a:rPr lang="en-IN" dirty="0" smtClean="0">
                    <a:solidFill>
                      <a:srgbClr val="FF0000"/>
                    </a:solidFill>
                    <a:latin typeface="Times New Roman" panose="02020603050405020304" pitchFamily="18" charset="0"/>
                    <a:cs typeface="Times New Roman" panose="02020603050405020304" pitchFamily="18" charset="0"/>
                  </a:rPr>
                  <a:t> and is a constant!</a:t>
                </a:r>
                <a:r>
                  <a:rPr lang="en-IN" dirty="0" smtClean="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xmlns="" val="1331446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of Messages </a:t>
                </a:r>
                <a:r>
                  <a:rPr lang="en-IN" sz="4400" dirty="0">
                    <a:solidFill>
                      <a:srgbClr val="A50021"/>
                    </a:solidFill>
                    <a:latin typeface="Times New Roman" panose="02020603050405020304" pitchFamily="18" charset="0"/>
                    <a:cs typeface="Times New Roman" panose="02020603050405020304" pitchFamily="18" charset="0"/>
                  </a:rPr>
                  <a:t>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normAutofit fontScale="90000"/>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a:cs typeface="Times New Roman" panose="02020603050405020304" pitchFamily="18" charset="0"/>
                          </a:rPr>
                        </m:ctrlPr>
                      </m:funcPr>
                      <m:fName>
                        <m:sSub>
                          <m:sSubPr>
                            <m:ctrlPr>
                              <a:rPr lang="en-US" i="1">
                                <a:solidFill>
                                  <a:schemeClr val="tx1"/>
                                </a:solidFill>
                                <a:latin typeface="Cambria Math"/>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smtClean="0">
                    <a:solidFill>
                      <a:prstClr val="black"/>
                    </a:solidFill>
                    <a:latin typeface="Times New Roman" panose="02020603050405020304" pitchFamily="18" charset="0"/>
                    <a:cs typeface="Times New Roman" panose="02020603050405020304" pitchFamily="18" charset="0"/>
                  </a:rPr>
                  <a:t> even when </a:t>
                </a:r>
                <a:r>
                  <a:rPr lang="en-IN" i="1" dirty="0" smtClean="0">
                    <a:solidFill>
                      <a:prstClr val="black"/>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is not exactly a power of 2.</a:t>
                </a:r>
              </a:p>
            </p:txBody>
          </p:sp>
        </mc:Choice>
        <mc:Fallback>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smtClean="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smtClean="0">
                    <a:latin typeface="Times New Roman" panose="02020603050405020304" pitchFamily="18" charset="0"/>
                    <a:cs typeface="Times New Roman" panose="02020603050405020304" pitchFamily="18" charset="0"/>
                  </a:rPr>
                  <a:t> for any value of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irrespective of weather it is a power of 2 or not.</a:t>
                </a:r>
              </a:p>
              <a:p>
                <a:endParaRPr lang="en-US" sz="900" dirty="0" smtClean="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Next, we are to have our observation</a:t>
                </a:r>
                <a:r>
                  <a:rPr lang="en-IN" dirty="0" smtClean="0">
                    <a:solidFill>
                      <a:srgbClr val="A50021"/>
                    </a:solidFill>
                    <a:latin typeface="Times New Roman" panose="02020603050405020304" pitchFamily="18" charset="0"/>
                    <a:cs typeface="Times New Roman" panose="02020603050405020304" pitchFamily="18" charset="0"/>
                  </a:rPr>
                  <a:t>, if all </a:t>
                </a:r>
                <a:r>
                  <a:rPr lang="en-IN" i="1" dirty="0" smtClean="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objects are not equally probable</a:t>
                </a:r>
                <a:r>
                  <a:rPr lang="en-IN" dirty="0" smtClean="0">
                    <a:latin typeface="Times New Roman" panose="02020603050405020304" pitchFamily="18" charset="0"/>
                    <a:cs typeface="Times New Roman" panose="02020603050405020304" pitchFamily="18" charset="0"/>
                  </a:rPr>
                  <a:t>.</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smtClean="0">
                    <a:latin typeface="Times New Roman" panose="02020603050405020304" pitchFamily="18" charset="0"/>
                    <a:cs typeface="Times New Roman" panose="02020603050405020304" pitchFamily="18" charset="0"/>
                  </a:rPr>
                  <a:t> of the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smtClean="0">
                  <a:latin typeface="Times New Roman" panose="02020603050405020304" pitchFamily="18" charset="0"/>
                  <a:cs typeface="Times New Roman" panose="02020603050405020304" pitchFamily="18" charset="0"/>
                </a:endParaRPr>
              </a:p>
              <a:p>
                <a:endParaRPr lang="en-IN" i="1" dirty="0" smtClean="0">
                  <a:solidFill>
                    <a:srgbClr val="FF0000"/>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9.4: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9699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smtClean="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a:t>
                </a:r>
                <a:r>
                  <a:rPr lang="en-IN" dirty="0" smtClean="0">
                    <a:solidFill>
                      <a:srgbClr val="0B5ED7"/>
                    </a:solidFill>
                    <a:latin typeface="Times New Roman" panose="02020603050405020304" pitchFamily="18" charset="0"/>
                    <a:cs typeface="Times New Roman" panose="02020603050405020304" pitchFamily="18" charset="0"/>
                  </a:rPr>
                  <a:t>occur with frequencies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Thus, </a:t>
                </a:r>
                <a:r>
                  <a:rPr lang="en-IN" dirty="0">
                    <a:solidFill>
                      <a:srgbClr val="0B5ED7"/>
                    </a:solidFill>
                    <a:latin typeface="Times New Roman" panose="02020603050405020304" pitchFamily="18" charset="0"/>
                    <a:cs typeface="Times New Roman" panose="02020603050405020304" pitchFamily="18" charset="0"/>
                  </a:rPr>
                  <a:t>i</a:t>
                </a:r>
                <a:r>
                  <a:rPr lang="en-IN" dirty="0" smtClean="0">
                    <a:solidFill>
                      <a:srgbClr val="0B5ED7"/>
                    </a:solidFill>
                    <a:latin typeface="Times New Roman" panose="02020603050405020304" pitchFamily="18" charset="0"/>
                    <a:cs typeface="Times New Roman" panose="02020603050405020304" pitchFamily="18" charset="0"/>
                  </a:rPr>
                  <a:t>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smtClean="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Also, we can follow </a:t>
                </a:r>
                <a:r>
                  <a:rPr lang="en-IN" dirty="0" smtClean="0">
                    <a:solidFill>
                      <a:srgbClr val="073C8B"/>
                    </a:solidFill>
                    <a:latin typeface="Times New Roman" panose="02020603050405020304" pitchFamily="18" charset="0"/>
                    <a:cs typeface="Times New Roman" panose="02020603050405020304" pitchFamily="18" charset="0"/>
                  </a:rPr>
                  <a:t>variable length coding </a:t>
                </a:r>
                <a:r>
                  <a:rPr lang="en-IN" dirty="0" smtClean="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smtClean="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lvl="1"/>
                <a:r>
                  <a:rPr lang="en-IN" b="1" dirty="0" smtClean="0">
                    <a:solidFill>
                      <a:srgbClr val="0B5ED7"/>
                    </a:solidFill>
                    <a:latin typeface="Times New Roman" panose="02020603050405020304" pitchFamily="18" charset="0"/>
                    <a:cs typeface="Times New Roman" panose="02020603050405020304" pitchFamily="18" charset="0"/>
                  </a:rPr>
                  <a:t>A = 1</a:t>
                </a:r>
              </a:p>
              <a:p>
                <a:pPr lvl="1"/>
                <a:r>
                  <a:rPr lang="en-IN" b="1" dirty="0" smtClean="0">
                    <a:solidFill>
                      <a:srgbClr val="0B5ED7"/>
                    </a:solidFill>
                    <a:latin typeface="Times New Roman" panose="02020603050405020304" pitchFamily="18" charset="0"/>
                    <a:cs typeface="Times New Roman" panose="02020603050405020304" pitchFamily="18" charset="0"/>
                  </a:rPr>
                  <a:t>B = 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C = 001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4269508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Thus, on the average, we need</a:t>
                </a:r>
              </a:p>
              <a:p>
                <a:pPr marL="285750" indent="-285750" algn="just">
                  <a:buClr>
                    <a:schemeClr val="accent3"/>
                  </a:buClr>
                  <a:buSzPct val="150000"/>
                  <a:buFont typeface="Arial" pitchFamily="34" charset="0"/>
                  <a:buChar char="•"/>
                </a:pPr>
                <a:endParaRPr lang="en-IN" sz="1000" dirty="0" smtClean="0"/>
              </a:p>
              <a:p>
                <a:pPr algn="just">
                  <a:buClr>
                    <a:schemeClr val="accent3"/>
                  </a:buClr>
                  <a:buSzPct val="150000"/>
                </a:pPr>
                <a:r>
                  <a:rPr lang="en-IN" dirty="0" smtClean="0"/>
                  <a:t/>
                </a:r>
                <a14:m>
                  <m:oMath xmlns:m="http://schemas.openxmlformats.org/officeDocument/2006/math">
                    <m:f>
                      <m:fPr>
                        <m:ctrlPr>
                          <a:rPr lang="en-IN" i="1" smtClean="0">
                            <a:latin typeface="Cambria Math"/>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smtClean="0"/>
                  <a:t/>
                </a:r>
              </a:p>
              <a:p>
                <a:pPr algn="just">
                  <a:buClr>
                    <a:schemeClr val="accent3"/>
                  </a:buClr>
                  <a:buSzPct val="150000"/>
                </a:pPr>
                <a:endParaRPr lang="en-US" sz="1000" dirty="0" smtClean="0"/>
              </a:p>
              <a:p>
                <a:pPr marL="285750" indent="-285750" algn="just">
                  <a:buClr>
                    <a:schemeClr val="accent3"/>
                  </a:buClr>
                  <a:buSzPct val="150000"/>
                  <a:buFont typeface="Arial" pitchFamily="34" charset="0"/>
                  <a:buChar char="•"/>
                </a:pPr>
                <a:r>
                  <a:rPr lang="en-US" dirty="0" smtClean="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smtClean="0"/>
              </a:p>
              <a:p>
                <a:pPr marL="285750" indent="-285750" algn="just">
                  <a:buClr>
                    <a:schemeClr val="accent3"/>
                  </a:buClr>
                  <a:buSzPct val="150000"/>
                  <a:buFont typeface="Arial" pitchFamily="34" charset="0"/>
                  <a:buChar char="•"/>
                </a:pPr>
                <a:r>
                  <a:rPr lang="en-US" dirty="0" smtClean="0"/>
                  <a:t>This is simply in contrast to 2-bit encoding, where we need 2-bits (questions) on the average.  </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normAutofit fontScale="90000"/>
              </a:bodyPr>
              <a:lstStyle/>
              <a:p>
                <a:r>
                  <a:rPr lang="en-IN">
                    <a:noFill/>
                  </a:rPr>
                  <a:t> </a:t>
                </a:r>
              </a:p>
            </p:txBody>
          </p:sp>
        </mc:Fallback>
      </mc:AlternateContent>
    </p:spTree>
    <p:extLst>
      <p:ext uri="{BB962C8B-B14F-4D97-AF65-F5344CB8AC3E}">
        <p14:creationId xmlns:p14="http://schemas.microsoft.com/office/powerpoint/2010/main" xmlns="" val="2196333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t>Anyway, key to finding the most efficient way of encoding is to </a:t>
            </a:r>
            <a:r>
              <a:rPr lang="en-IN" b="1" dirty="0" smtClean="0">
                <a:solidFill>
                  <a:srgbClr val="0B5ED7"/>
                </a:solidFill>
              </a:rPr>
              <a:t>assign a smallest number of bits to the object with highest frequency</a:t>
            </a:r>
            <a:r>
              <a:rPr lang="en-IN" i="1" dirty="0" smtClean="0">
                <a:solidFill>
                  <a:srgbClr val="0B5ED7"/>
                </a:solidFill>
              </a:rPr>
              <a:t> </a:t>
            </a:r>
            <a:r>
              <a:rPr lang="en-IN" dirty="0" smtClean="0"/>
              <a:t>and so on.</a:t>
            </a:r>
          </a:p>
          <a:p>
            <a:pPr marL="171450" indent="-1714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The above observation is also significant in the sense that it provides a </a:t>
            </a:r>
            <a:r>
              <a:rPr lang="en-IN" b="1" dirty="0" smtClean="0">
                <a:solidFill>
                  <a:srgbClr val="0B5ED7"/>
                </a:solidFill>
              </a:rPr>
              <a:t>systematic way of finding a sequence of well-chosen question in order to identify an object at a faster rate.</a:t>
            </a:r>
            <a:endParaRPr lang="en-IN" dirty="0" smtClean="0">
              <a:solidFill>
                <a:srgbClr val="0B5ED7"/>
              </a:solidFill>
            </a:endParaRPr>
          </a:p>
        </p:txBody>
      </p:sp>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1583002863"/>
                        </a:ext>
                      </a:extLst>
                    </a:gridCol>
                    <a:gridCol w="2080331">
                      <a:extLst>
                        <a:ext uri="{9D8B030D-6E8A-4147-A177-3AD203B41FA5}">
                          <a16:colId xmlns:a16="http://schemas.microsoft.com/office/drawing/2014/main" xmlns="" val="2263182531"/>
                        </a:ext>
                      </a:extLst>
                    </a:gridCol>
                    <a:gridCol w="2080331">
                      <a:extLst>
                        <a:ext uri="{9D8B030D-6E8A-4147-A177-3AD203B41FA5}">
                          <a16:colId xmlns:a16="http://schemas.microsoft.com/office/drawing/2014/main" xmlns=""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8892354"/>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xmlns:a14="http://schemas.microsoft.com/office/drawing/2010/main" val="1583002863"/>
                        </a:ext>
                      </a:extLst>
                    </a:gridCol>
                    <a:gridCol w="2080331">
                      <a:extLst>
                        <a:ext uri="{9D8B030D-6E8A-4147-A177-3AD203B41FA5}">
                          <a16:colId xmlns:a16="http://schemas.microsoft.com/office/drawing/2014/main" xmlns="" xmlns:a14="http://schemas.microsoft.com/office/drawing/2010/main" val="2263182531"/>
                        </a:ext>
                      </a:extLst>
                    </a:gridCol>
                    <a:gridCol w="2080331">
                      <a:extLst>
                        <a:ext uri="{9D8B030D-6E8A-4147-A177-3AD203B41FA5}">
                          <a16:colId xmlns:a16="http://schemas.microsoft.com/office/drawing/2014/main" xmlns="" xmlns:a14="http://schemas.microsoft.com/office/drawing/2010/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xmlns="" xmlns:a14="http://schemas.microsoft.com/office/drawing/2010/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xmlns="" xmlns:a14="http://schemas.microsoft.com/office/drawing/2010/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xmlns="" xmlns:a14="http://schemas.microsoft.com/office/drawing/2010/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xmlns="" xmlns:a14="http://schemas.microsoft.com/office/drawing/2010/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xmlns=""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 xmlns:a16="http://schemas.microsoft.com/office/drawing/2014/main" val="587688787"/>
                    </a:ext>
                  </a:extLst>
                </a:gridCol>
                <a:gridCol w="2080331">
                  <a:extLst>
                    <a:ext uri="{9D8B030D-6E8A-4147-A177-3AD203B41FA5}">
                      <a16:colId xmlns="" xmlns:a16="http://schemas.microsoft.com/office/drawing/2014/main" val="3447294213"/>
                    </a:ext>
                  </a:extLst>
                </a:gridCol>
                <a:gridCol w="2080331">
                  <a:extLst>
                    <a:ext uri="{9D8B030D-6E8A-4147-A177-3AD203B41FA5}">
                      <a16:colId xmlns="" xmlns:a16="http://schemas.microsoft.com/office/drawing/2014/main" val="613207222"/>
                    </a:ext>
                  </a:extLst>
                </a:gridCol>
              </a:tblGrid>
              <a:tr h="370840">
                <a:tc>
                  <a:txBody>
                    <a:bodyPr/>
                    <a:lstStyle/>
                    <a:p>
                      <a:r>
                        <a:rPr lang="en-IN" dirty="0" smtClean="0"/>
                        <a:t>1) 1.75</a:t>
                      </a:r>
                      <a:endParaRPr lang="en-US" dirty="0"/>
                    </a:p>
                  </a:txBody>
                  <a:tcPr/>
                </a:tc>
                <a:tc>
                  <a:txBody>
                    <a:bodyPr/>
                    <a:lstStyle/>
                    <a:p>
                      <a:r>
                        <a:rPr lang="en-IN" dirty="0" smtClean="0"/>
                        <a:t>2) 2</a:t>
                      </a:r>
                      <a:endParaRPr lang="en-US" dirty="0"/>
                    </a:p>
                  </a:txBody>
                  <a:tcPr/>
                </a:tc>
                <a:tc>
                  <a:txBody>
                    <a:bodyPr/>
                    <a:lstStyle/>
                    <a:p>
                      <a:r>
                        <a:rPr lang="en-IN" dirty="0" smtClean="0"/>
                        <a:t>3) 3.875</a:t>
                      </a:r>
                      <a:endParaRPr lang="en-US" dirty="0"/>
                    </a:p>
                  </a:txBody>
                  <a:tcPr/>
                </a:tc>
                <a:extLst>
                  <a:ext uri="{0D108BD9-81ED-4DB2-BD59-A6C34878D82A}">
                    <a16:rowId xmlns="" xmlns:a16="http://schemas.microsoft.com/office/drawing/2014/main" val="2822732794"/>
                  </a:ext>
                </a:extLst>
              </a:tr>
            </a:tbl>
          </a:graphicData>
        </a:graphic>
      </p:graphicFrame>
    </p:spTree>
    <p:extLst>
      <p:ext uri="{BB962C8B-B14F-4D97-AF65-F5344CB8AC3E}">
        <p14:creationId xmlns:p14="http://schemas.microsoft.com/office/powerpoint/2010/main" xmlns="" val="130127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an object occurs with frequency </a:t>
                </a:r>
                <a:r>
                  <a:rPr lang="en-IN" i="1" dirty="0" smtClean="0">
                    <a:solidFill>
                      <a:prstClr val="black"/>
                    </a:solidFill>
                    <a:latin typeface="Times New Roman" panose="02020603050405020304" pitchFamily="18" charset="0"/>
                    <a:cs typeface="Times New Roman" panose="02020603050405020304" pitchFamily="18" charset="0"/>
                  </a:rPr>
                  <a:t>p</a:t>
                </a:r>
                <a:r>
                  <a:rPr lang="en-IN" dirty="0" smtClean="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a:cs typeface="Times New Roman" panose="02020603050405020304" pitchFamily="18" charset="0"/>
                          </a:rPr>
                        </m:ctrlPr>
                      </m:funcPr>
                      <m:fName>
                        <m:sSub>
                          <m:sSubPr>
                            <m:ctrlPr>
                              <a:rPr lang="en-IN" i="1" smtClean="0">
                                <a:solidFill>
                                  <a:prstClr val="black"/>
                                </a:solidFill>
                                <a:latin typeface="Cambria Math"/>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smtClean="0">
                    <a:solidFill>
                      <a:prstClr val="black"/>
                    </a:solidFill>
                    <a:latin typeface="Times New Roman" panose="02020603050405020304" pitchFamily="18" charset="0"/>
                    <a:cs typeface="Times New Roman" panose="02020603050405020304" pitchFamily="18" charset="0"/>
                  </a:rPr>
                  <a:t> bits.</a:t>
                </a:r>
              </a:p>
            </p:txBody>
          </p:sp>
        </mc:Choice>
        <mc:Fallback>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.3: </a:t>
            </a:r>
            <a:r>
              <a:rPr lang="en-US" sz="2000" b="1" dirty="0" smtClean="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9.9: Information content </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smtClean="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smtClean="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smtClean="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77136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t>
                </a:r>
                <a:r>
                  <a:rPr lang="en-IN" i="1" dirty="0" smtClean="0">
                    <a:solidFill>
                      <a:prstClr val="black"/>
                    </a:solidFill>
                    <a:latin typeface="Times New Roman" panose="02020603050405020304" pitchFamily="18" charset="0"/>
                    <a:cs typeface="Times New Roman" panose="02020603050405020304" pitchFamily="18" charset="0"/>
                  </a:rPr>
                  <a:t>p</a:t>
                </a:r>
                <a:r>
                  <a:rPr lang="en-IN" i="1" baseline="-25000" dirty="0" smtClean="0">
                    <a:solidFill>
                      <a:prstClr val="black"/>
                    </a:solidFill>
                    <a:latin typeface="Times New Roman" panose="02020603050405020304" pitchFamily="18" charset="0"/>
                    <a:cs typeface="Times New Roman" panose="02020603050405020304" pitchFamily="18" charset="0"/>
                  </a:rPr>
                  <a:t>i</a:t>
                </a:r>
                <a:r>
                  <a:rPr lang="en-IN" dirty="0" smtClean="0">
                    <a:solidFill>
                      <a:prstClr val="black"/>
                    </a:solidFill>
                    <a:latin typeface="Times New Roman" panose="02020603050405020304" pitchFamily="18" charset="0"/>
                    <a:cs typeface="Times New Roman" panose="02020603050405020304" pitchFamily="18" charset="0"/>
                  </a:rPr>
                  <a:t/>
                </a:r>
                <a:r>
                  <a:rPr lang="en-US" dirty="0" smtClean="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smtClean="0">
                    <a:solidFill>
                      <a:schemeClr val="tx1"/>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distinct objects, then the entropy </a:t>
                </a:r>
                <a:r>
                  <a:rPr lang="en-IN" i="1" dirty="0" smtClean="0">
                    <a:solidFill>
                      <a:prstClr val="black"/>
                    </a:solidFill>
                    <a:latin typeface="Times New Roman" panose="02020603050405020304" pitchFamily="18" charset="0"/>
                    <a:cs typeface="Times New Roman" panose="02020603050405020304" pitchFamily="18" charset="0"/>
                  </a:rPr>
                  <a:t>E</a:t>
                </a:r>
                <a:r>
                  <a:rPr lang="en-IN" dirty="0" smtClean="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a:t>
                </a:r>
                <a:r>
                  <a:rPr lang="en-US" dirty="0" smtClean="0">
                    <a:latin typeface="Times New Roman" panose="02020603050405020304" pitchFamily="18" charset="0"/>
                    <a:cs typeface="Times New Roman" panose="02020603050405020304" pitchFamily="18" charset="0"/>
                  </a:rPr>
                  <a:t>follows.</a:t>
                </a:r>
                <a:endParaRPr lang="en-US" dirty="0">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Rectangle 9"/>
              <p:cNvSpPr/>
              <p:nvPr/>
            </p:nvSpPr>
            <p:spPr>
              <a:xfrm>
                <a:off x="525799" y="5503419"/>
                <a:ext cx="8481059" cy="761940"/>
              </a:xfrm>
              <a:prstGeom prst="rect">
                <a:avLst/>
              </a:prstGeom>
            </p:spPr>
            <p:txBody>
              <a:bodyPr wrap="square">
                <a:spAutoFit/>
              </a:bodyPr>
              <a:lstStyle/>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If </a:t>
                </a:r>
                <a:r>
                  <a:rPr lang="en-IN" dirty="0">
                    <a:solidFill>
                      <a:srgbClr val="0B5ED7"/>
                    </a:solidFill>
                    <a:latin typeface="Times New Roman" panose="02020603050405020304" pitchFamily="18" charset="0"/>
                    <a:cs typeface="Times New Roman" panose="02020603050405020304" pitchFamily="18" charset="0"/>
                  </a:rPr>
                  <a:t>all are equally likely, then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p14="http://schemas.microsoft.com/office/powerpoint/2010/main" xmlns="" val="284013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anose="02020603050405020304" pitchFamily="18" charset="0"/>
                    <a:cs typeface="Times New Roman" panose="02020603050405020304" pitchFamily="18" charset="0"/>
                  </a:rPr>
                  <a:t>If there are </a:t>
                </a:r>
                <a:r>
                  <a:rPr lang="en-IN" i="1" dirty="0" smtClean="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smtClean="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a:cs typeface="Times New Roman" panose="02020603050405020304" pitchFamily="18" charset="0"/>
                            </a:rPr>
                          </m:ctrlPr>
                        </m:funcPr>
                        <m:fName>
                          <m:sSub>
                            <m:sSubPr>
                              <m:ctrlPr>
                                <a:rPr lang="en-IN" i="1">
                                  <a:solidFill>
                                    <a:prstClr val="black"/>
                                  </a:solidFill>
                                  <a:latin typeface="Cambria Math"/>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smtClean="0">
                  <a:solidFill>
                    <a:prstClr val="black"/>
                  </a:solidFill>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Here, </a:t>
                </a:r>
                <a:r>
                  <a:rPr lang="en-IN" i="1" dirty="0" smtClean="0">
                    <a:latin typeface="Times New Roman" panose="02020603050405020304" pitchFamily="18" charset="0"/>
                    <a:cs typeface="Times New Roman" panose="02020603050405020304" pitchFamily="18" charset="0"/>
                  </a:rPr>
                  <a:t>E</a:t>
                </a:r>
                <a:r>
                  <a:rPr lang="en-IN" dirty="0" smtClean="0">
                    <a:latin typeface="Times New Roman" panose="02020603050405020304" pitchFamily="18" charset="0"/>
                    <a:cs typeface="Times New Roman" panose="02020603050405020304" pitchFamily="18" charset="0"/>
                  </a:rPr>
                  <a:t> is measured in “bits” of information.</a:t>
                </a:r>
              </a:p>
              <a:p>
                <a:endParaRPr lang="en-IN" dirty="0" smtClean="0">
                  <a:latin typeface="Times New Roman" panose="02020603050405020304" pitchFamily="18" charset="0"/>
                  <a:cs typeface="Times New Roman" panose="02020603050405020304" pitchFamily="18" charset="0"/>
                </a:endParaRPr>
              </a:p>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smtClean="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is always </a:t>
                </a:r>
                <a:r>
                  <a:rPr lang="en-IN" dirty="0" smtClean="0">
                    <a:solidFill>
                      <a:srgbClr val="A50021"/>
                    </a:solidFill>
                    <a:latin typeface="Times New Roman" panose="02020603050405020304" pitchFamily="18" charset="0"/>
                    <a:cs typeface="Times New Roman" panose="02020603050405020304" pitchFamily="18" charset="0"/>
                  </a:rPr>
                  <a:t>a positive quantity </a:t>
                </a:r>
                <a:r>
                  <a:rPr lang="en-IN" dirty="0" smtClean="0">
                    <a:solidFill>
                      <a:srgbClr val="0B5ED7"/>
                    </a:solidFill>
                    <a:latin typeface="Times New Roman" panose="02020603050405020304" pitchFamily="18" charset="0"/>
                    <a:cs typeface="Times New Roman" panose="02020603050405020304" pitchFamily="18" charset="0"/>
                  </a:rPr>
                  <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takes </a:t>
                </a:r>
                <a:r>
                  <a:rPr lang="en-IN" dirty="0" smtClean="0">
                    <a:solidFill>
                      <a:srgbClr val="A50021"/>
                    </a:solidFill>
                    <a:latin typeface="Times New Roman" panose="02020603050405020304" pitchFamily="18" charset="0"/>
                    <a:cs typeface="Times New Roman" panose="02020603050405020304" pitchFamily="18" charset="0"/>
                  </a:rPr>
                  <a:t>it’s minimum value (zero)</a:t>
                </a:r>
                <a:r>
                  <a:rPr lang="en-IN" dirty="0" smtClean="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smtClean="0">
                    <a:solidFill>
                      <a:srgbClr val="A50021"/>
                    </a:solidFill>
                    <a:latin typeface="Times New Roman" panose="02020603050405020304" pitchFamily="18" charset="0"/>
                    <a:cs typeface="Times New Roman" panose="02020603050405020304" pitchFamily="18" charset="0"/>
                  </a:rPr>
                  <a:t>one</a:t>
                </a:r>
                <a:r>
                  <a:rPr lang="en-IN" dirty="0" smtClean="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smtClean="0">
                    <a:solidFill>
                      <a:srgbClr val="0B5ED7"/>
                    </a:solidFill>
                    <a:latin typeface="Times New Roman" panose="02020603050405020304" pitchFamily="18" charset="0"/>
                    <a:cs typeface="Times New Roman" panose="02020603050405020304" pitchFamily="18" charset="0"/>
                  </a:rPr>
                  <a:t>k</a:t>
                </a:r>
                <a:r>
                  <a:rPr lang="en-IN" dirty="0" smtClean="0">
                    <a:solidFill>
                      <a:srgbClr val="0B5ED7"/>
                    </a:solidFill>
                    <a:latin typeface="Times New Roman" panose="02020603050405020304" pitchFamily="18" charset="0"/>
                    <a:cs typeface="Times New Roman" panose="02020603050405020304" pitchFamily="18" charset="0"/>
                  </a:rPr>
                  <a:t> possible classes. In this case, </a:t>
                </a:r>
                <a:r>
                  <a:rPr lang="en-IN" dirty="0" smtClean="0">
                    <a:solidFill>
                      <a:srgbClr val="CC3300"/>
                    </a:solidFill>
                    <a:latin typeface="Times New Roman" panose="02020603050405020304" pitchFamily="18" charset="0"/>
                    <a:cs typeface="Times New Roman" panose="02020603050405020304" pitchFamily="18" charset="0"/>
                  </a:rPr>
                  <a:t>the maximum value of </a:t>
                </a:r>
                <a:r>
                  <a:rPr lang="en-IN" i="1" dirty="0" smtClean="0">
                    <a:solidFill>
                      <a:srgbClr val="CC3300"/>
                    </a:solidFill>
                    <a:latin typeface="Times New Roman" panose="02020603050405020304" pitchFamily="18" charset="0"/>
                    <a:cs typeface="Times New Roman" panose="02020603050405020304" pitchFamily="18" charset="0"/>
                  </a:rPr>
                  <a:t>E</a:t>
                </a:r>
                <a:r>
                  <a:rPr lang="en-IN" dirty="0" smtClean="0">
                    <a:solidFill>
                      <a:srgbClr val="CC3300"/>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a:rPr>
                        </m:ctrlPr>
                      </m:funcPr>
                      <m:fName>
                        <m:sSub>
                          <m:sSubPr>
                            <m:ctrlPr>
                              <a:rPr lang="en-IN" i="1" smtClean="0">
                                <a:solidFill>
                                  <a:srgbClr val="A50021"/>
                                </a:solidFill>
                                <a:latin typeface="Cambria Math"/>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p14="http://schemas.microsoft.com/office/powerpoint/2010/main" xmlns="" val="2922588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 xmlns:a16="http://schemas.microsoft.com/office/drawing/2014/main" val="3039673546"/>
                    </a:ext>
                  </a:extLst>
                </a:gridCol>
                <a:gridCol w="1112520">
                  <a:extLst>
                    <a:ext uri="{9D8B030D-6E8A-4147-A177-3AD203B41FA5}">
                      <a16:colId xmlns="" xmlns:a16="http://schemas.microsoft.com/office/drawing/2014/main" val="338874690"/>
                    </a:ext>
                  </a:extLst>
                </a:gridCol>
                <a:gridCol w="1181100">
                  <a:extLst>
                    <a:ext uri="{9D8B030D-6E8A-4147-A177-3AD203B41FA5}">
                      <a16:colId xmlns="" xmlns:a16="http://schemas.microsoft.com/office/drawing/2014/main" val="830911194"/>
                    </a:ext>
                  </a:extLst>
                </a:gridCol>
                <a:gridCol w="1135380">
                  <a:extLst>
                    <a:ext uri="{9D8B030D-6E8A-4147-A177-3AD203B41FA5}">
                      <a16:colId xmlns="" xmlns:a16="http://schemas.microsoft.com/office/drawing/2014/main" val="2073588243"/>
                    </a:ext>
                  </a:extLst>
                </a:gridCol>
                <a:gridCol w="944880">
                  <a:extLst>
                    <a:ext uri="{9D8B030D-6E8A-4147-A177-3AD203B41FA5}">
                      <a16:colId xmlns="" xmlns:a16="http://schemas.microsoft.com/office/drawing/2014/main"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p14="http://schemas.microsoft.com/office/powerpoint/2010/main" xmlns="" val="353699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In Example 9.1, we have considered  a </a:t>
            </a:r>
            <a:r>
              <a:rPr lang="en-US" sz="2000" dirty="0" err="1" smtClean="0">
                <a:cs typeface="Times New Roman" pitchFamily="18" charset="0"/>
              </a:rPr>
              <a:t>decsion</a:t>
            </a:r>
            <a:r>
              <a:rPr lang="en-US" sz="2000" dirty="0" smtClean="0">
                <a:cs typeface="Times New Roman" pitchFamily="18" charset="0"/>
              </a:rPr>
              <a:t> tree where values of any attribute if binary only. Decision tree is also possible where attributes are of continuous data type </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9.2: </a:t>
            </a:r>
            <a:r>
              <a:rPr lang="en-US" sz="2000" b="1" dirty="0">
                <a:solidFill>
                  <a:srgbClr val="0B5ED7"/>
                </a:solidFill>
                <a:cs typeface="Times New Roman" pitchFamily="18" charset="0"/>
              </a:rPr>
              <a:t> </a:t>
            </a:r>
            <a:r>
              <a:rPr lang="en-US" sz="2000" b="1" dirty="0" smtClean="0">
                <a:solidFill>
                  <a:srgbClr val="0B5ED7"/>
                </a:solidFill>
                <a:cs typeface="Times New Roman" pitchFamily="18" charset="0"/>
              </a:rPr>
              <a:t>Decision Tree with numeric data</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5095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smtClean="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 xmlns:a16="http://schemas.microsoft.com/office/drawing/2014/main" val="988144638"/>
                    </a:ext>
                  </a:extLst>
                </a:gridCol>
                <a:gridCol w="1979433">
                  <a:extLst>
                    <a:ext uri="{9D8B030D-6E8A-4147-A177-3AD203B41FA5}">
                      <a16:colId xmlns="" xmlns:a16="http://schemas.microsoft.com/office/drawing/2014/main" val="1524680890"/>
                    </a:ext>
                  </a:extLst>
                </a:gridCol>
                <a:gridCol w="1311589">
                  <a:extLst>
                    <a:ext uri="{9D8B030D-6E8A-4147-A177-3AD203B41FA5}">
                      <a16:colId xmlns="" xmlns:a16="http://schemas.microsoft.com/office/drawing/2014/main" val="2004583613"/>
                    </a:ext>
                  </a:extLst>
                </a:gridCol>
                <a:gridCol w="1645511">
                  <a:extLst>
                    <a:ext uri="{9D8B030D-6E8A-4147-A177-3AD203B41FA5}">
                      <a16:colId xmlns="" xmlns:a16="http://schemas.microsoft.com/office/drawing/2014/main" val="1294969553"/>
                    </a:ext>
                  </a:extLst>
                </a:gridCol>
              </a:tblGrid>
              <a:tr h="370840">
                <a:tc>
                  <a:txBody>
                    <a:bodyPr/>
                    <a:lstStyle/>
                    <a:p>
                      <a:r>
                        <a:rPr lang="en-IN" u="none" dirty="0" smtClean="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286657869"/>
                  </a:ext>
                </a:extLst>
              </a:tr>
              <a:tr h="370840">
                <a:tc>
                  <a:txBody>
                    <a:bodyPr/>
                    <a:lstStyle/>
                    <a:p>
                      <a:r>
                        <a:rPr lang="en-IN" dirty="0" smtClean="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107375167"/>
                  </a:ext>
                </a:extLst>
              </a:tr>
              <a:tr h="370840">
                <a:tc>
                  <a:txBody>
                    <a:bodyPr/>
                    <a:lstStyle/>
                    <a:p>
                      <a:r>
                        <a:rPr lang="en-IN" dirty="0" smtClean="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a:t>
                      </a:r>
                      <a:r>
                        <a:rPr lang="en-IN" dirty="0" err="1" smtClean="0">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236649344"/>
                  </a:ext>
                </a:extLst>
              </a:tr>
              <a:tr h="370840">
                <a:tc>
                  <a:txBody>
                    <a:bodyPr/>
                    <a:lstStyle/>
                    <a:p>
                      <a:r>
                        <a:rPr lang="en-IN" dirty="0" smtClean="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337930665"/>
                  </a:ext>
                </a:extLst>
              </a:tr>
            </a:tbl>
          </a:graphicData>
        </a:graphic>
      </p:graphicFrame>
      <mc:AlternateContent xmlns:mc="http://schemas.openxmlformats.org/markup-compatibility/2006">
        <mc:Choice xmlns:a14="http://schemas.microsoft.com/office/drawing/2010/main" xmlns=""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smtClean="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smtClean="0">
                  <a:solidFill>
                    <a:srgbClr val="0B5ED7"/>
                  </a:solidFill>
                  <a:latin typeface="Times New Roman" panose="02020603050405020304" pitchFamily="18" charset="0"/>
                  <a:cs typeface="Times New Roman" panose="02020603050405020304" pitchFamily="18" charset="0"/>
                </a:endParaRPr>
              </a:p>
              <a:p>
                <a:pPr algn="just"/>
                <a:r>
                  <a:rPr lang="en-IN" dirty="0" smtClean="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smtClean="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p14="http://schemas.microsoft.com/office/powerpoint/2010/main" xmlns="" val="2042427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smtClean="0">
                <a:latin typeface="Times New Roman" panose="02020603050405020304" pitchFamily="18" charset="0"/>
                <a:cs typeface="Times New Roman" panose="02020603050405020304" pitchFamily="18" charset="0"/>
              </a:rPr>
              <a:t>Note:</a:t>
            </a:r>
          </a:p>
          <a:p>
            <a:r>
              <a:rPr lang="en-IN" sz="1800" dirty="0" smtClean="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xmlns="" val="2835042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ecision tree induction is a top-down, recursive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divide-and-conquer approach.</a:t>
            </a:r>
          </a:p>
          <a:p>
            <a:pPr lvl="7" algn="just"/>
            <a:endParaRPr lang="en-US" sz="1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Choosing the best attribute to be </a:t>
            </a:r>
            <a:r>
              <a:rPr lang="en-US" sz="1800" dirty="0" err="1" smtClean="0">
                <a:latin typeface="Times New Roman" panose="02020603050405020304" pitchFamily="18" charset="0"/>
                <a:cs typeface="Times New Roman" panose="02020603050405020304" pitchFamily="18" charset="0"/>
              </a:rPr>
              <a:t>splitted</a:t>
            </a:r>
            <a:r>
              <a:rPr lang="en-US" sz="1800" dirty="0" smtClean="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smtClean="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xmlns="" val="876778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xmlns="" val="24811491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Quinlan [1986] introduced the ID3, a popular short form of </a:t>
            </a:r>
            <a:r>
              <a:rPr lang="en-US" sz="2000" b="1" dirty="0"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terative </a:t>
            </a:r>
            <a:r>
              <a:rPr lang="en-US" sz="2000" b="1" dirty="0" err="1" smtClean="0">
                <a:latin typeface="Times New Roman" panose="02020603050405020304" pitchFamily="18" charset="0"/>
                <a:cs typeface="Times New Roman" panose="02020603050405020304" pitchFamily="18" charset="0"/>
              </a:rPr>
              <a:t>D</a:t>
            </a:r>
            <a:r>
              <a:rPr lang="en-US" sz="2000" dirty="0" err="1" smtClean="0">
                <a:latin typeface="Times New Roman" panose="02020603050405020304" pitchFamily="18" charset="0"/>
                <a:cs typeface="Times New Roman" panose="02020603050405020304" pitchFamily="18" charset="0"/>
              </a:rPr>
              <a:t>ichotomizer</a:t>
            </a:r>
            <a:r>
              <a:rPr lang="en-US" sz="2000" dirty="0" smtClean="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xmlns="" val="1690897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smtClean="0">
                <a:solidFill>
                  <a:srgbClr val="A50021"/>
                </a:solidFill>
                <a:latin typeface="Times New Roman" pitchFamily="18" charset="0"/>
                <a:cs typeface="Times New Roman" pitchFamily="18" charset="0"/>
              </a:rPr>
              <a:t>Algorithm ID3 </a:t>
            </a:r>
            <a:endParaRPr lang="en-US"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a:t>
            </a:r>
            <a:r>
              <a:rPr lang="en-US" sz="2000" dirty="0" smtClean="0">
                <a:solidFill>
                  <a:srgbClr val="0B5ED7"/>
                </a:solidFill>
                <a:latin typeface="Times New Roman" panose="02020603050405020304" pitchFamily="18" charset="0"/>
                <a:cs typeface="Times New Roman" panose="02020603050405020304" pitchFamily="18" charset="0"/>
              </a:rPr>
              <a:t>entropy is used </a:t>
            </a:r>
            <a:r>
              <a:rPr lang="en-US" sz="2000" dirty="0" smtClean="0">
                <a:latin typeface="Times New Roman" panose="02020603050405020304" pitchFamily="18" charset="0"/>
                <a:cs typeface="Times New Roman" panose="02020603050405020304" pitchFamily="18" charset="0"/>
              </a:rPr>
              <a:t>to measure how informative a node is.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is observed that splitting on any attribute has </a:t>
            </a:r>
            <a:r>
              <a:rPr lang="en-US" sz="1800" dirty="0" smtClean="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smtClean="0">
                <a:solidFill>
                  <a:srgbClr val="A50021"/>
                </a:solidFill>
                <a:latin typeface="Times New Roman" panose="02020603050405020304" pitchFamily="18" charset="0"/>
                <a:cs typeface="Times New Roman" panose="02020603050405020304" pitchFamily="18" charset="0"/>
              </a:rPr>
              <a:t>will be less than or equal to </a:t>
            </a:r>
            <a:r>
              <a:rPr lang="en-US" sz="1800" dirty="0" smtClean="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ID3 algorithm defines a measurement of a splitting called </a:t>
            </a:r>
            <a:r>
              <a:rPr lang="en-US" sz="2000" b="1" dirty="0" smtClean="0">
                <a:solidFill>
                  <a:srgbClr val="A50021"/>
                </a:solidFill>
                <a:latin typeface="Times New Roman" panose="02020603050405020304" pitchFamily="18" charset="0"/>
                <a:cs typeface="Times New Roman" panose="02020603050405020304" pitchFamily="18" charset="0"/>
              </a:rPr>
              <a:t>Information Gain </a:t>
            </a:r>
            <a:r>
              <a:rPr lang="en-US" sz="2000" dirty="0" smtClean="0">
                <a:latin typeface="Times New Roman" panose="02020603050405020304" pitchFamily="18" charset="0"/>
                <a:cs typeface="Times New Roman" panose="02020603050405020304" pitchFamily="18" charset="0"/>
              </a:rPr>
              <a:t>to determine the goodness of a split.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attribute with the </a:t>
            </a:r>
            <a:r>
              <a:rPr lang="en-US" sz="1800" dirty="0" smtClean="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smtClean="0">
                <a:latin typeface="Times New Roman" panose="02020603050405020304" pitchFamily="18" charset="0"/>
                <a:cs typeface="Times New Roman" panose="02020603050405020304" pitchFamily="18" charset="0"/>
              </a:rPr>
              <a:t>is chosen as the splitting attribute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partitions into a number of smaller training sets based on the </a:t>
            </a:r>
            <a:r>
              <a:rPr lang="en-US" sz="1800" dirty="0" smtClean="0">
                <a:solidFill>
                  <a:srgbClr val="0B5ED7"/>
                </a:solidFill>
                <a:latin typeface="Times New Roman" panose="02020603050405020304" pitchFamily="18" charset="0"/>
                <a:cs typeface="Times New Roman" panose="02020603050405020304" pitchFamily="18" charset="0"/>
              </a:rPr>
              <a:t>distinct values of attribute </a:t>
            </a:r>
            <a:r>
              <a:rPr lang="en-US" sz="1800" dirty="0" smtClean="0">
                <a:latin typeface="Times New Roman" panose="02020603050405020304" pitchFamily="18" charset="0"/>
                <a:cs typeface="Times New Roman" panose="02020603050405020304" pitchFamily="18" charset="0"/>
              </a:rPr>
              <a:t>under split.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xmlns="" val="563486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smtClean="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200" i="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latin typeface="Times New Roman" panose="02020603050405020304" pitchFamily="18" charset="0"/>
                    <a:cs typeface="Times New Roman" panose="02020603050405020304" pitchFamily="18" charset="0"/>
                  </a:rPr>
                  <a:t> denotes the training set at any instant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size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entropy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E(D</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000" i="1">
                            <a:latin typeface="Cambria Math"/>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xmlns="" val="2090401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smtClean="0">
                  <a:latin typeface="Times New Roman" panose="02020603050405020304" pitchFamily="18" charset="0"/>
                  <a:cs typeface="Times New Roman" panose="02020603050405020304" pitchFamily="18" charset="0"/>
                </a:endParaRPr>
              </a:p>
              <a:p>
                <a:pPr lvl="1" algn="just"/>
                <a:r>
                  <a:rPr lang="en-US" sz="1800" i="1" dirty="0" smtClean="0">
                    <a:latin typeface="Times New Roman" panose="02020603050405020304" pitchFamily="18" charset="0"/>
                    <a:cs typeface="Times New Roman" panose="02020603050405020304" pitchFamily="18" charset="0"/>
                  </a:rPr>
                  <a:t>p</a:t>
                </a:r>
                <a:r>
                  <a:rPr lang="en-US" sz="1800" i="1" baseline="-25000" dirty="0" smtClean="0">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a:r>
                <a:r>
                  <a:rPr lang="en-US" sz="1800" dirty="0" smtClean="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a:rPr>
                        </m:ctrlPr>
                      </m:fPr>
                      <m:num>
                        <m:sSub>
                          <m:sSubPr>
                            <m:ctrlPr>
                              <a:rPr lang="en-US" sz="2000" i="1" smtClean="0">
                                <a:latin typeface="Cambria Math"/>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smtClean="0">
                  <a:latin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smtClean="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smtClean="0">
                    <a:latin typeface="Times New Roman" panose="02020603050405020304" pitchFamily="18" charset="0"/>
                    <a:cs typeface="Times New Roman" panose="02020603050405020304" pitchFamily="18" charset="0"/>
                  </a:rPr>
                  <a:t> in </a:t>
                </a:r>
                <a:r>
                  <a:rPr lang="en-US" sz="1800" i="1" dirty="0" smtClean="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spTree>
    <p:extLst>
      <p:ext uri="{BB962C8B-B14F-4D97-AF65-F5344CB8AC3E}">
        <p14:creationId xmlns:p14="http://schemas.microsoft.com/office/powerpoint/2010/main" xmlns="" val="33751805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weighted </a:t>
                </a:r>
                <a:r>
                  <a:rPr lang="en-IN" dirty="0">
                    <a:solidFill>
                      <a:prstClr val="black"/>
                    </a:solidFill>
                    <a:latin typeface="Times New Roman" panose="02020603050405020304" pitchFamily="18" charset="0"/>
                    <a:cs typeface="Times New Roman" panose="02020603050405020304" pitchFamily="18" charset="0"/>
                  </a:rPr>
                  <a:t>entropy denoted as </a:t>
                </a:r>
                <a:r>
                  <a:rPr lang="en-IN" dirty="0" smtClean="0">
                    <a:solidFill>
                      <a:prstClr val="black"/>
                    </a:solidFill>
                    <a:latin typeface="Times New Roman" panose="02020603050405020304" pitchFamily="18" charset="0"/>
                    <a:cs typeface="Times New Roman" panose="02020603050405020304" pitchFamily="18" charset="0"/>
                  </a:rPr>
                  <a:t>𝐸</a:t>
                </a:r>
                <a:r>
                  <a:rPr lang="en-IN" baseline="-25000" dirty="0" smtClean="0">
                    <a:solidFill>
                      <a:prstClr val="black"/>
                    </a:solidFill>
                    <a:latin typeface="Times New Roman" panose="02020603050405020304" pitchFamily="18" charset="0"/>
                    <a:cs typeface="Times New Roman" panose="02020603050405020304" pitchFamily="18" charset="0"/>
                  </a:rPr>
                  <a:t>𝐴</a:t>
                </a:r>
                <a:r>
                  <a:rPr lang="en-IN" dirty="0" smtClean="0">
                    <a:solidFill>
                      <a:prstClr val="black"/>
                    </a:solidFill>
                    <a:latin typeface="Times New Roman" panose="02020603050405020304" pitchFamily="18" charset="0"/>
                    <a:cs typeface="Times New Roman" panose="02020603050405020304" pitchFamily="18" charset="0"/>
                  </a:rPr>
                  <a:t>(</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smtClean="0">
                    <a:solidFill>
                      <a:prstClr val="black"/>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r>
                <a:r>
                  <a:rPr lang="en-IN" dirty="0" smtClean="0">
                    <a:solidFill>
                      <a:prstClr val="black"/>
                    </a:solidFill>
                    <a:latin typeface="Times New Roman" panose="02020603050405020304" pitchFamily="18" charset="0"/>
                    <a:cs typeface="Times New Roman" panose="02020603050405020304" pitchFamily="18" charset="0"/>
                  </a:rPr>
                  <a:t>is given by:</a:t>
                </a:r>
                <a:endParaRPr lang="en-IN" dirty="0" smtClean="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smtClean="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More </a:t>
                </a:r>
                <a:r>
                  <a:rPr lang="en-IN" dirty="0">
                    <a:solidFill>
                      <a:prstClr val="black"/>
                    </a:solidFill>
                    <a:latin typeface="Times New Roman" panose="02020603050405020304" pitchFamily="18" charset="0"/>
                    <a:cs typeface="Times New Roman" panose="02020603050405020304" pitchFamily="18" charset="0"/>
                  </a:rPr>
                  <a:t>meaningfully, </a:t>
                </a:r>
                <a:r>
                  <a:rPr lang="en-IN" dirty="0" smtClean="0">
                    <a:solidFill>
                      <a:srgbClr val="CC3300"/>
                    </a:solidFill>
                    <a:latin typeface="Times New Roman" panose="02020603050405020304" pitchFamily="18" charset="0"/>
                    <a:cs typeface="Times New Roman" panose="02020603050405020304" pitchFamily="18" charset="0"/>
                  </a:rPr>
                  <a:t>𝐸</a:t>
                </a:r>
                <a:r>
                  <a:rPr lang="en-IN" baseline="-25000" dirty="0" smtClean="0">
                    <a:solidFill>
                      <a:srgbClr val="CC3300"/>
                    </a:solidFill>
                    <a:latin typeface="Times New Roman" panose="02020603050405020304" pitchFamily="18" charset="0"/>
                    <a:cs typeface="Times New Roman" panose="02020603050405020304" pitchFamily="18" charset="0"/>
                  </a:rPr>
                  <a:t>𝐴</a:t>
                </a:r>
                <a:r>
                  <a:rPr lang="en-IN" dirty="0" smtClean="0">
                    <a:solidFill>
                      <a:srgbClr val="CC3300"/>
                    </a:solidFill>
                    <a:latin typeface="Times New Roman" panose="02020603050405020304" pitchFamily="18" charset="0"/>
                    <a:cs typeface="Times New Roman" panose="02020603050405020304" pitchFamily="18" charset="0"/>
                  </a:rPr>
                  <a:t>(</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9.4: </a:t>
            </a:r>
            <a:r>
              <a:rPr lang="en-US" sz="2000" b="1" dirty="0" smtClean="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1577919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Our objective is to take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is a measure of impurities (or purity). A lesser value of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implying more power the partitions are.</a:t>
                </a:r>
              </a:p>
              <a:p>
                <a:pPr algn="just"/>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Information </a:t>
                </a:r>
                <a:r>
                  <a:rPr lang="en-US" dirty="0">
                    <a:solidFill>
                      <a:schemeClr val="tx1"/>
                    </a:solidFill>
                    <a:latin typeface="Times New Roman" panose="02020603050405020304" pitchFamily="18" charset="0"/>
                    <a:cs typeface="Times New Roman" panose="02020603050405020304" pitchFamily="18" charset="0"/>
                  </a:rPr>
                  <a:t>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a:t>
                </a:r>
                <a:r>
                  <a:rPr lang="en-US" dirty="0" smtClean="0">
                    <a:solidFill>
                      <a:schemeClr val="tx1"/>
                    </a:solidFill>
                    <a:latin typeface="Times New Roman" panose="02020603050405020304" pitchFamily="18" charset="0"/>
                    <a:cs typeface="Times New Roman" panose="02020603050405020304" pitchFamily="18" charset="0"/>
                  </a:rPr>
                  <a:t>by</a:t>
                </a:r>
                <a:endParaRPr lang="en-US"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9.5: </a:t>
            </a:r>
            <a:r>
              <a:rPr lang="en-US" sz="2000" b="1" dirty="0" smtClean="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387943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may be </a:t>
            </a:r>
            <a:r>
              <a:rPr lang="en-US" sz="2000" i="1" dirty="0" smtClean="0">
                <a:cs typeface="Times New Roman" pitchFamily="18" charset="0"/>
              </a:rPr>
              <a:t>n</a:t>
            </a:r>
            <a:r>
              <a:rPr lang="en-US" sz="2000" dirty="0" smtClean="0">
                <a:cs typeface="Times New Roman" pitchFamily="18" charset="0"/>
              </a:rPr>
              <a:t>-</a:t>
            </a:r>
            <a:r>
              <a:rPr lang="en-US" sz="2000" dirty="0" err="1" smtClean="0">
                <a:cs typeface="Times New Roman" pitchFamily="18" charset="0"/>
              </a:rPr>
              <a:t>ary</a:t>
            </a:r>
            <a:r>
              <a:rPr lang="en-US" sz="2000" dirty="0" smtClean="0">
                <a:cs typeface="Times New Roman" pitchFamily="18" charset="0"/>
              </a:rPr>
              <a:t>, </a:t>
            </a:r>
            <a:r>
              <a:rPr lang="en-US" sz="2000" i="1" dirty="0" smtClean="0">
                <a:cs typeface="Times New Roman" pitchFamily="18" charset="0"/>
              </a:rPr>
              <a:t>n</a:t>
            </a:r>
            <a:r>
              <a:rPr lang="en-US" sz="2000" dirty="0" smtClean="0">
                <a:cs typeface="Times New Roman" pitchFamily="18" charset="0"/>
              </a:rPr>
              <a:t> ≥ 2.</a:t>
            </a:r>
          </a:p>
          <a:p>
            <a:pPr lvl="8"/>
            <a:endParaRPr lang="en-US" sz="800" dirty="0" smtClean="0">
              <a:cs typeface="Times New Roman" pitchFamily="18" charset="0"/>
            </a:endParaRPr>
          </a:p>
          <a:p>
            <a:r>
              <a:rPr lang="en-US" sz="2000" dirty="0" smtClean="0">
                <a:cs typeface="Times New Roman" pitchFamily="18" charset="0"/>
              </a:rPr>
              <a:t>There is a special node called </a:t>
            </a:r>
            <a:r>
              <a:rPr lang="en-US" sz="2000" dirty="0" smtClean="0">
                <a:solidFill>
                  <a:srgbClr val="0B5ED7"/>
                </a:solidFill>
                <a:cs typeface="Times New Roman" pitchFamily="18" charset="0"/>
              </a:rPr>
              <a:t>root node.</a:t>
            </a:r>
          </a:p>
          <a:p>
            <a:pPr lvl="8"/>
            <a:endParaRPr lang="en-US" sz="800" dirty="0" smtClean="0">
              <a:cs typeface="Times New Roman" pitchFamily="18" charset="0"/>
            </a:endParaRPr>
          </a:p>
          <a:p>
            <a:r>
              <a:rPr lang="en-US" sz="2000" dirty="0" smtClean="0">
                <a:cs typeface="Times New Roman" pitchFamily="18" charset="0"/>
              </a:rPr>
              <a:t>All nodes drawn with circle (ellipse) are called </a:t>
            </a:r>
            <a:r>
              <a:rPr lang="en-US" sz="2000" dirty="0" smtClean="0">
                <a:solidFill>
                  <a:srgbClr val="0B5ED7"/>
                </a:solidFill>
                <a:cs typeface="Times New Roman" pitchFamily="18" charset="0"/>
              </a:rPr>
              <a:t>internal nodes.</a:t>
            </a:r>
          </a:p>
          <a:p>
            <a:pPr lvl="8"/>
            <a:endParaRPr lang="en-US" sz="800" dirty="0" smtClean="0">
              <a:solidFill>
                <a:srgbClr val="0B5ED7"/>
              </a:solidFill>
              <a:cs typeface="Times New Roman" pitchFamily="18" charset="0"/>
            </a:endParaRPr>
          </a:p>
          <a:p>
            <a:r>
              <a:rPr lang="en-US" sz="2000" dirty="0">
                <a:cs typeface="Times New Roman" pitchFamily="18" charset="0"/>
              </a:rPr>
              <a:t>All nodes drawn with </a:t>
            </a:r>
            <a:r>
              <a:rPr lang="en-US" sz="2000" dirty="0" smtClean="0">
                <a:cs typeface="Times New Roman" pitchFamily="18" charset="0"/>
              </a:rPr>
              <a:t>rectangle boxes are called </a:t>
            </a:r>
            <a:r>
              <a:rPr lang="en-US" sz="2000" dirty="0" smtClean="0">
                <a:solidFill>
                  <a:srgbClr val="0B5ED7"/>
                </a:solidFill>
                <a:cs typeface="Times New Roman" pitchFamily="18" charset="0"/>
              </a:rPr>
              <a:t>terminal nodes </a:t>
            </a:r>
            <a:r>
              <a:rPr lang="en-US" sz="2000" dirty="0" smtClean="0">
                <a:cs typeface="Times New Roman" pitchFamily="18" charset="0"/>
              </a:rPr>
              <a:t>or </a:t>
            </a:r>
            <a:r>
              <a:rPr lang="en-US" sz="2000" dirty="0" smtClean="0">
                <a:solidFill>
                  <a:srgbClr val="0B5ED7"/>
                </a:solidFill>
                <a:cs typeface="Times New Roman" pitchFamily="18" charset="0"/>
              </a:rPr>
              <a:t>leaf nodes. </a:t>
            </a:r>
            <a:r>
              <a:rPr lang="en-US" sz="2000" dirty="0" smtClean="0">
                <a:cs typeface="Times New Roman" pitchFamily="18" charset="0"/>
              </a:rPr>
              <a:t>  </a:t>
            </a:r>
          </a:p>
          <a:p>
            <a:pPr lvl="8"/>
            <a:endParaRPr lang="en-US" sz="800" dirty="0" smtClean="0">
              <a:cs typeface="Times New Roman" pitchFamily="18" charset="0"/>
            </a:endParaRPr>
          </a:p>
          <a:p>
            <a:r>
              <a:rPr lang="en-US" sz="2000" dirty="0" smtClean="0">
                <a:cs typeface="Times New Roman" pitchFamily="18" charset="0"/>
              </a:rPr>
              <a:t>Edges of a node represent the </a:t>
            </a:r>
            <a:r>
              <a:rPr lang="en-US" sz="2000" dirty="0" smtClean="0">
                <a:solidFill>
                  <a:srgbClr val="0B5ED7"/>
                </a:solidFill>
                <a:cs typeface="Times New Roman" pitchFamily="18" charset="0"/>
              </a:rPr>
              <a:t>outcome for a value </a:t>
            </a:r>
            <a:r>
              <a:rPr lang="en-US" sz="2000" dirty="0" smtClean="0">
                <a:cs typeface="Times New Roman" pitchFamily="18" charset="0"/>
              </a:rPr>
              <a:t>of the node.</a:t>
            </a:r>
          </a:p>
          <a:p>
            <a:pPr lvl="8"/>
            <a:endParaRPr lang="en-US" sz="800" dirty="0" smtClean="0">
              <a:cs typeface="Times New Roman" pitchFamily="18" charset="0"/>
            </a:endParaRPr>
          </a:p>
          <a:p>
            <a:r>
              <a:rPr lang="en-US" sz="2000" dirty="0" smtClean="0">
                <a:cs typeface="Times New Roman" pitchFamily="18" charset="0"/>
              </a:rPr>
              <a:t>In a path, a node with same label </a:t>
            </a:r>
            <a:r>
              <a:rPr lang="en-US" sz="2000" dirty="0" smtClean="0">
                <a:solidFill>
                  <a:srgbClr val="0B5ED7"/>
                </a:solidFill>
                <a:cs typeface="Times New Roman" pitchFamily="18" charset="0"/>
              </a:rPr>
              <a:t>is never repeated.</a:t>
            </a:r>
          </a:p>
          <a:p>
            <a:pPr lvl="8"/>
            <a:endParaRPr lang="en-US" sz="800" dirty="0" smtClean="0">
              <a:solidFill>
                <a:srgbClr val="0B5ED7"/>
              </a:solidFill>
              <a:cs typeface="Times New Roman" pitchFamily="18" charset="0"/>
            </a:endParaRPr>
          </a:p>
          <a:p>
            <a:r>
              <a:rPr lang="en-US" sz="2000" dirty="0" smtClean="0">
                <a:cs typeface="Times New Roman" pitchFamily="18" charset="0"/>
              </a:rPr>
              <a:t>Decision tree </a:t>
            </a:r>
            <a:r>
              <a:rPr lang="en-US" sz="2000" dirty="0" smtClean="0">
                <a:solidFill>
                  <a:srgbClr val="0B5ED7"/>
                </a:solidFill>
                <a:cs typeface="Times New Roman" pitchFamily="18" charset="0"/>
              </a:rPr>
              <a:t>is not unique</a:t>
            </a:r>
            <a:r>
              <a:rPr lang="en-US" sz="2000" dirty="0" smtClean="0">
                <a:cs typeface="Times New Roman" pitchFamily="18" charset="0"/>
              </a:rPr>
              <a:t>, as different ordering of internal nodes can give different decision tree.</a:t>
            </a:r>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05068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r>
                <a:r>
                  <a:rPr lang="en-US" sz="1800" i="1" dirty="0" smtClean="0">
                    <a:latin typeface="Times New Roman" panose="02020603050405020304" pitchFamily="18" charset="0"/>
                    <a:cs typeface="Times New Roman" panose="02020603050405020304" pitchFamily="18" charset="0"/>
                  </a:rPr>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236616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xmlns=""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 xmlns:a16="http://schemas.microsoft.com/office/drawing/2014/main" val="20000"/>
                    </a:ext>
                  </a:extLst>
                </a:gridCol>
                <a:gridCol w="1148183">
                  <a:extLst>
                    <a:ext uri="{9D8B030D-6E8A-4147-A177-3AD203B41FA5}">
                      <a16:colId xmlns="" xmlns:a16="http://schemas.microsoft.com/office/drawing/2014/main" val="20001"/>
                    </a:ext>
                  </a:extLst>
                </a:gridCol>
                <a:gridCol w="1392964">
                  <a:extLst>
                    <a:ext uri="{9D8B030D-6E8A-4147-A177-3AD203B41FA5}">
                      <a16:colId xmlns="" xmlns:a16="http://schemas.microsoft.com/office/drawing/2014/main" val="20002"/>
                    </a:ext>
                  </a:extLst>
                </a:gridCol>
                <a:gridCol w="1042587">
                  <a:extLst>
                    <a:ext uri="{9D8B030D-6E8A-4147-A177-3AD203B41FA5}">
                      <a16:colId xmlns="" xmlns:a16="http://schemas.microsoft.com/office/drawing/2014/main" val="20003"/>
                    </a:ext>
                  </a:extLst>
                </a:gridCol>
                <a:gridCol w="706545">
                  <a:extLst>
                    <a:ext uri="{9D8B030D-6E8A-4147-A177-3AD203B41FA5}">
                      <a16:colId xmlns="" xmlns:a16="http://schemas.microsoft.com/office/drawing/2014/main"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xmlns="" val="1871936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xmlns=""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 xmlns:a16="http://schemas.microsoft.com/office/drawing/2014/main" val="20000"/>
                    </a:ext>
                  </a:extLst>
                </a:gridCol>
                <a:gridCol w="1238291">
                  <a:extLst>
                    <a:ext uri="{9D8B030D-6E8A-4147-A177-3AD203B41FA5}">
                      <a16:colId xmlns="" xmlns:a16="http://schemas.microsoft.com/office/drawing/2014/main" val="20001"/>
                    </a:ext>
                  </a:extLst>
                </a:gridCol>
                <a:gridCol w="1547863">
                  <a:extLst>
                    <a:ext uri="{9D8B030D-6E8A-4147-A177-3AD203B41FA5}">
                      <a16:colId xmlns="" xmlns:a16="http://schemas.microsoft.com/office/drawing/2014/main" val="20002"/>
                    </a:ext>
                  </a:extLst>
                </a:gridCol>
                <a:gridCol w="1163420">
                  <a:extLst>
                    <a:ext uri="{9D8B030D-6E8A-4147-A177-3AD203B41FA5}">
                      <a16:colId xmlns="" xmlns:a16="http://schemas.microsoft.com/office/drawing/2014/main" val="20003"/>
                    </a:ext>
                  </a:extLst>
                </a:gridCol>
                <a:gridCol w="826838">
                  <a:extLst>
                    <a:ext uri="{9D8B030D-6E8A-4147-A177-3AD203B41FA5}">
                      <a16:colId xmlns=""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575656" y="1331483"/>
                <a:ext cx="5838716"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xmlns="" val="12560620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xmlns="" val="1598117211"/>
              </p:ext>
            </p:extLst>
          </p:nvPr>
        </p:nvGraphicFramePr>
        <p:xfrm>
          <a:off x="562880" y="2061189"/>
          <a:ext cx="4998024" cy="3337560"/>
        </p:xfrm>
        <a:graphic>
          <a:graphicData uri="http://schemas.openxmlformats.org/drawingml/2006/table">
            <a:tbl>
              <a:tblPr firstRow="1" bandRow="1">
                <a:tableStyleId>{2D5ABB26-0587-4C30-8999-92F81FD0307C}</a:tableStyleId>
              </a:tblPr>
              <a:tblGrid>
                <a:gridCol w="592282">
                  <a:extLst>
                    <a:ext uri="{9D8B030D-6E8A-4147-A177-3AD203B41FA5}">
                      <a16:colId xmlns="" xmlns:a16="http://schemas.microsoft.com/office/drawing/2014/main" val="20000"/>
                    </a:ext>
                  </a:extLst>
                </a:gridCol>
                <a:gridCol w="1163782">
                  <a:extLst>
                    <a:ext uri="{9D8B030D-6E8A-4147-A177-3AD203B41FA5}">
                      <a16:colId xmlns="" xmlns:a16="http://schemas.microsoft.com/office/drawing/2014/main" val="20001"/>
                    </a:ext>
                  </a:extLst>
                </a:gridCol>
                <a:gridCol w="1454727">
                  <a:extLst>
                    <a:ext uri="{9D8B030D-6E8A-4147-A177-3AD203B41FA5}">
                      <a16:colId xmlns="" xmlns:a16="http://schemas.microsoft.com/office/drawing/2014/main" val="20002"/>
                    </a:ext>
                  </a:extLst>
                </a:gridCol>
                <a:gridCol w="1012770">
                  <a:extLst>
                    <a:ext uri="{9D8B030D-6E8A-4147-A177-3AD203B41FA5}">
                      <a16:colId xmlns="" xmlns:a16="http://schemas.microsoft.com/office/drawing/2014/main" val="20003"/>
                    </a:ext>
                  </a:extLst>
                </a:gridCol>
                <a:gridCol w="774463">
                  <a:extLst>
                    <a:ext uri="{9D8B030D-6E8A-4147-A177-3AD203B41FA5}">
                      <a16:colId xmlns=""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577694" y="1525093"/>
                <a:ext cx="356359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xmlns="" val="1775428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xmlns="" val="1129263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 ID3 Way</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xmlns="" val="2427232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xmlns="" val="1637002820"/>
              </p:ext>
            </p:extLst>
          </p:nvPr>
        </p:nvGraphicFramePr>
        <p:xfrm>
          <a:off x="1153682" y="970662"/>
          <a:ext cx="1044425" cy="548689"/>
        </p:xfrm>
        <a:graphic>
          <a:graphicData uri="http://schemas.openxmlformats.org/drawingml/2006/table">
            <a:tbl>
              <a:tblPr firstRow="1" bandRow="1">
                <a:tableStyleId>{616DA210-FB5B-4158-B5E0-FEB733F419BA}</a:tableStyleId>
              </a:tblPr>
              <a:tblGrid>
                <a:gridCol w="208885">
                  <a:extLst>
                    <a:ext uri="{9D8B030D-6E8A-4147-A177-3AD203B41FA5}">
                      <a16:colId xmlns="" xmlns:a16="http://schemas.microsoft.com/office/drawing/2014/main" val="3370297100"/>
                    </a:ext>
                  </a:extLst>
                </a:gridCol>
                <a:gridCol w="208885">
                  <a:extLst>
                    <a:ext uri="{9D8B030D-6E8A-4147-A177-3AD203B41FA5}">
                      <a16:colId xmlns="" xmlns:a16="http://schemas.microsoft.com/office/drawing/2014/main" val="2109562090"/>
                    </a:ext>
                  </a:extLst>
                </a:gridCol>
                <a:gridCol w="208885">
                  <a:extLst>
                    <a:ext uri="{9D8B030D-6E8A-4147-A177-3AD203B41FA5}">
                      <a16:colId xmlns="" xmlns:a16="http://schemas.microsoft.com/office/drawing/2014/main" val="1616303892"/>
                    </a:ext>
                  </a:extLst>
                </a:gridCol>
                <a:gridCol w="208885">
                  <a:extLst>
                    <a:ext uri="{9D8B030D-6E8A-4147-A177-3AD203B41FA5}">
                      <a16:colId xmlns="" xmlns:a16="http://schemas.microsoft.com/office/drawing/2014/main" val="1760263187"/>
                    </a:ext>
                  </a:extLst>
                </a:gridCol>
                <a:gridCol w="208885">
                  <a:extLst>
                    <a:ext uri="{9D8B030D-6E8A-4147-A177-3AD203B41FA5}">
                      <a16:colId xmlns=""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 xmlns:a16="http://schemas.microsoft.com/office/drawing/2014/main"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Age</a:t>
            </a:r>
            <a:endParaRPr lang="en-US" sz="1600" dirty="0">
              <a:latin typeface="Cambria Math" panose="02040503050406030204" pitchFamily="18" charset="0"/>
              <a:ea typeface="Cambria Math" panose="02040503050406030204" pitchFamily="18" charset="0"/>
            </a:endParaRP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Eye-sight</a:t>
            </a:r>
            <a:endParaRPr lang="en-US" sz="1600" dirty="0">
              <a:latin typeface="Cambria Math" panose="02040503050406030204" pitchFamily="18" charset="0"/>
              <a:ea typeface="Cambria Math" panose="02040503050406030204" pitchFamily="18" charset="0"/>
            </a:endParaRP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Astigmatic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xmlns=""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Use Type</a:t>
            </a:r>
            <a:endParaRPr lang="en-US" sz="1600" dirty="0">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xmlns=""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 xmlns:a16="http://schemas.microsoft.com/office/drawing/2014/main" val="28594258"/>
                    </a:ext>
                  </a:extLst>
                </a:gridCol>
                <a:gridCol w="520224">
                  <a:extLst>
                    <a:ext uri="{9D8B030D-6E8A-4147-A177-3AD203B41FA5}">
                      <a16:colId xmlns="" xmlns:a16="http://schemas.microsoft.com/office/drawing/2014/main" val="2108994587"/>
                    </a:ext>
                  </a:extLst>
                </a:gridCol>
                <a:gridCol w="520224">
                  <a:extLst>
                    <a:ext uri="{9D8B030D-6E8A-4147-A177-3AD203B41FA5}">
                      <a16:colId xmlns="" xmlns:a16="http://schemas.microsoft.com/office/drawing/2014/main" val="3967316010"/>
                    </a:ext>
                  </a:extLst>
                </a:gridCol>
                <a:gridCol w="520224">
                  <a:extLst>
                    <a:ext uri="{9D8B030D-6E8A-4147-A177-3AD203B41FA5}">
                      <a16:colId xmlns="" xmlns:a16="http://schemas.microsoft.com/office/drawing/2014/main" val="518188873"/>
                    </a:ext>
                  </a:extLst>
                </a:gridCol>
                <a:gridCol w="520224">
                  <a:extLst>
                    <a:ext uri="{9D8B030D-6E8A-4147-A177-3AD203B41FA5}">
                      <a16:colId xmlns="" xmlns:a16="http://schemas.microsoft.com/office/drawing/2014/main" val="1044100026"/>
                    </a:ext>
                  </a:extLst>
                </a:gridCol>
              </a:tblGrid>
              <a:tr h="338153">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8714707"/>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9059622"/>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39756448"/>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76915539"/>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646626105"/>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53163819"/>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2464877"/>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07007120"/>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438577966"/>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007239201"/>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185135325"/>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xmlns=""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 xmlns:a16="http://schemas.microsoft.com/office/drawing/2014/main" val="28594258"/>
                    </a:ext>
                  </a:extLst>
                </a:gridCol>
                <a:gridCol w="482648">
                  <a:extLst>
                    <a:ext uri="{9D8B030D-6E8A-4147-A177-3AD203B41FA5}">
                      <a16:colId xmlns="" xmlns:a16="http://schemas.microsoft.com/office/drawing/2014/main" val="2108994587"/>
                    </a:ext>
                  </a:extLst>
                </a:gridCol>
                <a:gridCol w="482648">
                  <a:extLst>
                    <a:ext uri="{9D8B030D-6E8A-4147-A177-3AD203B41FA5}">
                      <a16:colId xmlns="" xmlns:a16="http://schemas.microsoft.com/office/drawing/2014/main" val="3967316010"/>
                    </a:ext>
                  </a:extLst>
                </a:gridCol>
                <a:gridCol w="482648">
                  <a:extLst>
                    <a:ext uri="{9D8B030D-6E8A-4147-A177-3AD203B41FA5}">
                      <a16:colId xmlns="" xmlns:a16="http://schemas.microsoft.com/office/drawing/2014/main" val="518188873"/>
                    </a:ext>
                  </a:extLst>
                </a:gridCol>
                <a:gridCol w="482648">
                  <a:extLst>
                    <a:ext uri="{9D8B030D-6E8A-4147-A177-3AD203B41FA5}">
                      <a16:colId xmlns="" xmlns:a16="http://schemas.microsoft.com/office/drawing/2014/main" val="1044100026"/>
                    </a:ext>
                  </a:extLst>
                </a:gridCol>
              </a:tblGrid>
              <a:tr h="251699">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8714707"/>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9059622"/>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39756448"/>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76915539"/>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646626105"/>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53163819"/>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2464877"/>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07007120"/>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53237712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28063407"/>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39011914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270870736"/>
                  </a:ext>
                </a:extLst>
              </a:tr>
            </a:tbl>
          </a:graphicData>
        </a:graphic>
      </p:graphicFrame>
      <mc:AlternateContent xmlns:mc="http://schemas.openxmlformats.org/markup-compatibility/2006">
        <mc:Choice xmlns:a14="http://schemas.microsoft.com/office/drawing/2010/main" xmlns=""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mc:Choice xmlns:a14="http://schemas.microsoft.com/office/drawing/2010/main" xmlns=""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cstate="print"/>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cstate="print"/>
                <a:stretch>
                  <a:fillRect l="-11538" r="-11538"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cstate="print"/>
                <a:stretch>
                  <a:fillRect l="-11538" r="-11538"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403158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As an alternative, we discuss </a:t>
                </a:r>
                <a:r>
                  <a:rPr lang="en-US" sz="2000" b="1" dirty="0" smtClean="0">
                    <a:solidFill>
                      <a:srgbClr val="0B5ED7"/>
                    </a:solidFill>
                    <a:latin typeface="Times New Roman" panose="02020603050405020304" pitchFamily="18" charset="0"/>
                    <a:cs typeface="Times New Roman" panose="02020603050405020304" pitchFamily="18" charset="0"/>
                  </a:rPr>
                  <a:t>a short-cut method </a:t>
                </a:r>
                <a:r>
                  <a:rPr lang="en-US" sz="2000" dirty="0" smtClean="0">
                    <a:latin typeface="Times New Roman" panose="02020603050405020304" pitchFamily="18" charset="0"/>
                    <a:cs typeface="Times New Roman" panose="02020603050405020304" pitchFamily="18" charset="0"/>
                  </a:rPr>
                  <a:t>of doing the same using a special data structure called </a:t>
                </a:r>
                <a:r>
                  <a:rPr lang="en-US" sz="2000" b="1" dirty="0" smtClean="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a:t>
                </a:r>
                <a:r>
                  <a:rPr lang="en-US" sz="2000" b="1" dirty="0" smtClean="0">
                    <a:solidFill>
                      <a:srgbClr val="A50021"/>
                    </a:solidFill>
                    <a:latin typeface="Times New Roman" panose="02020603050405020304" pitchFamily="18" charset="0"/>
                    <a:cs typeface="Times New Roman" panose="02020603050405020304" pitchFamily="18" charset="0"/>
                  </a:rPr>
                  <a:t>Table</a:t>
                </a:r>
                <a:r>
                  <a:rPr lang="en-US" sz="2000" dirty="0" smtClean="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smtClean="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xmlns="" val="1226541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val="2854378558"/>
                        </a:ext>
                      </a:extLst>
                    </a:gridCol>
                    <a:gridCol w="799380">
                      <a:extLst>
                        <a:ext uri="{9D8B030D-6E8A-4147-A177-3AD203B41FA5}">
                          <a16:colId xmlns:a16="http://schemas.microsoft.com/office/drawing/2014/main" xmlns="" val="2912208585"/>
                        </a:ext>
                      </a:extLst>
                    </a:gridCol>
                    <a:gridCol w="799380">
                      <a:extLst>
                        <a:ext uri="{9D8B030D-6E8A-4147-A177-3AD203B41FA5}">
                          <a16:colId xmlns:a16="http://schemas.microsoft.com/office/drawing/2014/main" xmlns="" val="3999052595"/>
                        </a:ext>
                      </a:extLst>
                    </a:gridCol>
                    <a:gridCol w="799380">
                      <a:extLst>
                        <a:ext uri="{9D8B030D-6E8A-4147-A177-3AD203B41FA5}">
                          <a16:colId xmlns:a16="http://schemas.microsoft.com/office/drawing/2014/main" xmlns="" val="4289638809"/>
                        </a:ext>
                      </a:extLst>
                    </a:gridCol>
                    <a:gridCol w="799380">
                      <a:extLst>
                        <a:ext uri="{9D8B030D-6E8A-4147-A177-3AD203B41FA5}">
                          <a16:colId xmlns:a16="http://schemas.microsoft.com/office/drawing/2014/main" xmlns="" val="2027938036"/>
                        </a:ext>
                      </a:extLst>
                    </a:gridCol>
                    <a:gridCol w="799380">
                      <a:extLst>
                        <a:ext uri="{9D8B030D-6E8A-4147-A177-3AD203B41FA5}">
                          <a16:colId xmlns:a16="http://schemas.microsoft.com/office/drawing/2014/main" xmlns="" val="3693951463"/>
                        </a:ext>
                      </a:extLst>
                    </a:gridCol>
                    <a:gridCol w="799380">
                      <a:extLst>
                        <a:ext uri="{9D8B030D-6E8A-4147-A177-3AD203B41FA5}">
                          <a16:colId xmlns:a16="http://schemas.microsoft.com/office/drawing/2014/main" xmlns=""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xmlns=""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156441139"/>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xmlns="" xmlns:a14="http://schemas.microsoft.com/office/drawing/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4="http://schemas.microsoft.com/office/drawing/2010/main" xmlns="" xmlns:a16="http://schemas.microsoft.com/office/drawing/2014/main" val="2854378558"/>
                        </a:ext>
                      </a:extLst>
                    </a:gridCol>
                    <a:gridCol w="799380">
                      <a:extLst>
                        <a:ext uri="{9D8B030D-6E8A-4147-A177-3AD203B41FA5}">
                          <a16:colId xmlns:a14="http://schemas.microsoft.com/office/drawing/2010/main" xmlns="" xmlns:a16="http://schemas.microsoft.com/office/drawing/2014/main" val="2912208585"/>
                        </a:ext>
                      </a:extLst>
                    </a:gridCol>
                    <a:gridCol w="799380">
                      <a:extLst>
                        <a:ext uri="{9D8B030D-6E8A-4147-A177-3AD203B41FA5}">
                          <a16:colId xmlns:a14="http://schemas.microsoft.com/office/drawing/2010/main" xmlns="" xmlns:a16="http://schemas.microsoft.com/office/drawing/2014/main" val="3999052595"/>
                        </a:ext>
                      </a:extLst>
                    </a:gridCol>
                    <a:gridCol w="799380">
                      <a:extLst>
                        <a:ext uri="{9D8B030D-6E8A-4147-A177-3AD203B41FA5}">
                          <a16:colId xmlns:a14="http://schemas.microsoft.com/office/drawing/2010/main" xmlns="" xmlns:a16="http://schemas.microsoft.com/office/drawing/2014/main" val="4289638809"/>
                        </a:ext>
                      </a:extLst>
                    </a:gridCol>
                    <a:gridCol w="799380">
                      <a:extLst>
                        <a:ext uri="{9D8B030D-6E8A-4147-A177-3AD203B41FA5}">
                          <a16:colId xmlns:a14="http://schemas.microsoft.com/office/drawing/2010/main" xmlns="" xmlns:a16="http://schemas.microsoft.com/office/drawing/2014/main" val="2027938036"/>
                        </a:ext>
                      </a:extLst>
                    </a:gridCol>
                    <a:gridCol w="799380">
                      <a:extLst>
                        <a:ext uri="{9D8B030D-6E8A-4147-A177-3AD203B41FA5}">
                          <a16:colId xmlns:a14="http://schemas.microsoft.com/office/drawing/2010/main" xmlns="" xmlns:a16="http://schemas.microsoft.com/office/drawing/2014/main" val="3693951463"/>
                        </a:ext>
                      </a:extLst>
                    </a:gridCol>
                    <a:gridCol w="799380">
                      <a:extLst>
                        <a:ext uri="{9D8B030D-6E8A-4147-A177-3AD203B41FA5}">
                          <a16:colId xmlns:a14="http://schemas.microsoft.com/office/drawing/2010/main" xmlns="" xmlns:a16="http://schemas.microsoft.com/office/drawing/2014/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4="http://schemas.microsoft.com/office/drawing/2010/main" xmlns="" xmlns:a16="http://schemas.microsoft.com/office/drawing/2014/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smtClean="0"/>
              <a:t>Class</a:t>
            </a:r>
            <a:endParaRPr lang="en-US" dirty="0"/>
          </a:p>
        </p:txBody>
      </p:sp>
      <mc:AlternateContent xmlns:mc="http://schemas.openxmlformats.org/markup-compatibility/2006">
        <mc:Choice xmlns:a14="http://schemas.microsoft.com/office/drawing/2010/main" xmlns=""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smtClean="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smtClean="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xmlns="" val="39432969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smtClean="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Frequency Table</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smtClean="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ctr"/>
            <a:r>
              <a:rPr lang="en-US" dirty="0" smtClean="0">
                <a:solidFill>
                  <a:srgbClr val="0B5ED7"/>
                </a:solidFill>
                <a:latin typeface="Times New Roman" panose="02020603050405020304" pitchFamily="18" charset="0"/>
                <a:cs typeface="Times New Roman" panose="02020603050405020304" pitchFamily="18" charset="0"/>
              </a:rPr>
              <a:t>Column Sums</a:t>
            </a:r>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 xmlns:a16="http://schemas.microsoft.com/office/drawing/2014/main" val="3315055877"/>
                    </a:ext>
                  </a:extLst>
                </a:gridCol>
                <a:gridCol w="1248198">
                  <a:extLst>
                    <a:ext uri="{9D8B030D-6E8A-4147-A177-3AD203B41FA5}">
                      <a16:colId xmlns="" xmlns:a16="http://schemas.microsoft.com/office/drawing/2014/main" val="4050518436"/>
                    </a:ext>
                  </a:extLst>
                </a:gridCol>
                <a:gridCol w="1248198">
                  <a:extLst>
                    <a:ext uri="{9D8B030D-6E8A-4147-A177-3AD203B41FA5}">
                      <a16:colId xmlns="" xmlns:a16="http://schemas.microsoft.com/office/drawing/2014/main" val="1010066667"/>
                    </a:ext>
                  </a:extLst>
                </a:gridCol>
                <a:gridCol w="1248198">
                  <a:extLst>
                    <a:ext uri="{9D8B030D-6E8A-4147-A177-3AD203B41FA5}">
                      <a16:colId xmlns="" xmlns:a16="http://schemas.microsoft.com/office/drawing/2014/main" val="3797031970"/>
                    </a:ext>
                  </a:extLst>
                </a:gridCol>
                <a:gridCol w="1248198">
                  <a:extLst>
                    <a:ext uri="{9D8B030D-6E8A-4147-A177-3AD203B41FA5}">
                      <a16:colId xmlns=""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Row Sum</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163089307"/>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573910629"/>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165541633"/>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6</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653058446"/>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Column</a:t>
                      </a:r>
                      <a:r>
                        <a:rPr lang="en-US" baseline="0" dirty="0" smtClean="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smtClean="0">
                <a:solidFill>
                  <a:srgbClr val="0B5ED7"/>
                </a:solidFill>
                <a:latin typeface="Cambria Math" panose="02040503050406030204" pitchFamily="18" charset="0"/>
                <a:ea typeface="Cambria Math" panose="02040503050406030204" pitchFamily="18" charset="0"/>
              </a:rPr>
              <a:t>N=24</a:t>
            </a:r>
            <a:endParaRPr lang="en-US" dirty="0">
              <a:solidFill>
                <a:srgbClr val="0B5ED7"/>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42330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helps us to classify data.</a:t>
            </a:r>
          </a:p>
          <a:p>
            <a:pPr lvl="8"/>
            <a:endParaRPr lang="en-US" sz="800" dirty="0" smtClean="0">
              <a:cs typeface="Times New Roman" pitchFamily="18" charset="0"/>
            </a:endParaRPr>
          </a:p>
          <a:p>
            <a:pPr lvl="1"/>
            <a:r>
              <a:rPr lang="en-US" sz="1800" dirty="0" smtClean="0">
                <a:cs typeface="Times New Roman" pitchFamily="18" charset="0"/>
              </a:rPr>
              <a:t>Internal nodes are some attribute</a:t>
            </a:r>
          </a:p>
          <a:p>
            <a:pPr lvl="8"/>
            <a:endParaRPr lang="en-US" sz="800" dirty="0" smtClean="0">
              <a:cs typeface="Times New Roman" pitchFamily="18" charset="0"/>
            </a:endParaRPr>
          </a:p>
          <a:p>
            <a:pPr lvl="1"/>
            <a:r>
              <a:rPr lang="en-US" sz="1800" dirty="0" smtClean="0">
                <a:cs typeface="Times New Roman" pitchFamily="18" charset="0"/>
              </a:rPr>
              <a:t>Edges are the values of attributes</a:t>
            </a:r>
          </a:p>
          <a:p>
            <a:pPr lvl="8"/>
            <a:endParaRPr lang="en-US" sz="800" dirty="0" smtClean="0">
              <a:cs typeface="Times New Roman" pitchFamily="18" charset="0"/>
            </a:endParaRPr>
          </a:p>
          <a:p>
            <a:pPr lvl="1"/>
            <a:r>
              <a:rPr lang="en-US" sz="1800" dirty="0" smtClean="0">
                <a:cs typeface="Times New Roman" pitchFamily="18" charset="0"/>
              </a:rPr>
              <a:t>External nodes are the outcome of classification</a:t>
            </a:r>
          </a:p>
          <a:p>
            <a:endParaRPr lang="en-US" sz="2000" dirty="0">
              <a:cs typeface="Times New Roman" pitchFamily="18" charset="0"/>
            </a:endParaRPr>
          </a:p>
          <a:p>
            <a:r>
              <a:rPr lang="en-US" sz="2000" dirty="0" smtClean="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68686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a:t>
            </a:r>
            <a:r>
              <a:rPr lang="en-US" sz="4000" dirty="0">
                <a:solidFill>
                  <a:srgbClr val="A50021"/>
                </a:solidFill>
                <a:latin typeface="Times New Roman" pitchFamily="18" charset="0"/>
                <a:cs typeface="Times New Roman" pitchFamily="18" charset="0"/>
              </a:rPr>
              <a:t>Frequency Table</a:t>
            </a:r>
          </a:p>
        </p:txBody>
      </p:sp>
      <mc:AlternateContent xmlns:mc="http://schemas.openxmlformats.org/markup-compatibility/2006">
        <mc:Choice xmlns:a14="http://schemas.microsoft.com/office/drawing/2010/main" xmlns=""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a:cs typeface="Times New Roman" panose="02020603050405020304" pitchFamily="18" charset="0"/>
                          </a:rPr>
                        </m:ctrlPr>
                      </m:funcPr>
                      <m:fName>
                        <m:sSub>
                          <m:sSubPr>
                            <m:ctrlPr>
                              <a:rPr lang="en-US" sz="2000" i="1" dirty="0">
                                <a:latin typeface="Cambria Math"/>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a:t>
                </a:r>
                <a:r>
                  <a:rPr lang="en-US" sz="2000" dirty="0" smtClean="0">
                    <a:latin typeface="Times New Roman" panose="02020603050405020304" pitchFamily="18" charset="0"/>
                    <a:cs typeface="Times New Roman" panose="02020603050405020304" pitchFamily="18" charset="0"/>
                  </a:rPr>
                  <a:t>sum</a:t>
                </a:r>
              </a:p>
              <a:p>
                <a:pPr algn="just">
                  <a:buClr>
                    <a:schemeClr val="accent3"/>
                  </a:buClr>
                  <a:buSzPct val="150000"/>
                </a:pPr>
                <a:endParaRPr lang="en-US" sz="1000" dirty="0" smtClean="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smtClean="0">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9.13:     </a:t>
                </a:r>
                <a:r>
                  <a:rPr lang="en-US" b="1" dirty="0">
                    <a:solidFill>
                      <a:srgbClr val="0B5ED7"/>
                    </a:solidFill>
                    <a:latin typeface="Times New Roman" panose="02020603050405020304" pitchFamily="18" charset="0"/>
                    <a:cs typeface="Times New Roman" panose="02020603050405020304" pitchFamily="18" charset="0"/>
                  </a:rPr>
                  <a:t>OTPH  Dataset</a:t>
                </a:r>
              </a:p>
              <a:p>
                <a:pPr algn="just"/>
                <a:r>
                  <a:rPr lang="en-US" dirty="0" smtClean="0">
                    <a:solidFill>
                      <a:srgbClr val="0B5ED7"/>
                    </a:solidFill>
                    <a:latin typeface="Times New Roman" panose="02020603050405020304" pitchFamily="18" charset="0"/>
                    <a:cs typeface="Times New Roman" panose="02020603050405020304" pitchFamily="18" charset="0"/>
                  </a:rPr>
                  <a:t>For the frequency table in </a:t>
                </a:r>
                <a:r>
                  <a:rPr lang="en-US" b="1" dirty="0" smtClean="0">
                    <a:solidFill>
                      <a:srgbClr val="0B5ED7"/>
                    </a:solidFill>
                    <a:latin typeface="Times New Roman" panose="02020603050405020304" pitchFamily="18" charset="0"/>
                    <a:cs typeface="Times New Roman" panose="02020603050405020304" pitchFamily="18" charset="0"/>
                  </a:rPr>
                  <a:t>Example 9.12</a:t>
                </a:r>
                <a:r>
                  <a:rPr lang="en-US" dirty="0" smtClean="0">
                    <a:solidFill>
                      <a:srgbClr val="0B5ED7"/>
                    </a:solidFill>
                    <a:latin typeface="Times New Roman" panose="02020603050405020304" pitchFamily="18" charset="0"/>
                    <a:cs typeface="Times New Roman" panose="02020603050405020304" pitchFamily="18" charset="0"/>
                  </a:rPr>
                  <a:t>, we have</a:t>
                </a: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smtClean="0">
                  <a:solidFill>
                    <a:srgbClr val="0B5ED7"/>
                  </a:solidFill>
                  <a:latin typeface="Cambria Math"/>
                  <a:cs typeface="Times New Roman" panose="02020603050405020304" pitchFamily="18" charset="0"/>
                </a:endParaRPr>
              </a:p>
              <a:p>
                <a:r>
                  <a:rPr lang="en-US" b="0" dirty="0" smtClean="0">
                    <a:solidFill>
                      <a:srgbClr val="0B5ED7"/>
                    </a:solidFill>
                    <a:cs typeface="Times New Roman" panose="02020603050405020304" pitchFamily="18" charset="0"/>
                  </a:rPr>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smtClean="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smtClean="0">
                    <a:solidFill>
                      <a:srgbClr val="0B5ED7"/>
                    </a:solidFill>
                    <a:cs typeface="Times New Roman" panose="02020603050405020304" pitchFamily="18" charset="0"/>
                  </a:rPr>
                  <a:t/>
                </a:r>
                <a14:m>
                  <m:oMath xmlns:m="http://schemas.openxmlformats.org/officeDocument/2006/math">
                    <m:sSub>
                      <m:sSubPr>
                        <m:ctrlPr>
                          <a:rPr lang="en-US" b="1" i="1" smtClean="0">
                            <a:solidFill>
                              <a:srgbClr val="0B5ED7"/>
                            </a:solidFill>
                            <a:latin typeface="Cambria Math"/>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smtClean="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xmlns="" val="848835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smtClean="0">
                    <a:solidFill>
                      <a:srgbClr val="0B5ED7"/>
                    </a:solidFill>
                    <a:latin typeface="Times New Roman" panose="02020603050405020304" pitchFamily="18" charset="0"/>
                    <a:cs typeface="Times New Roman" panose="02020603050405020304" pitchFamily="18" charset="0"/>
                  </a:rPr>
                  <a:t>Frequency Table</a:t>
                </a:r>
                <a:r>
                  <a:rPr lang="en-US" sz="2000" dirty="0" smtClean="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Then</a:t>
                </a:r>
              </a:p>
              <a:p>
                <a:pPr algn="just"/>
                <a:r>
                  <a:rPr lang="en-US" sz="2000" dirty="0" smtClean="0">
                    <a:latin typeface="Times New Roman" panose="02020603050405020304" pitchFamily="18" charset="0"/>
                    <a:cs typeface="Times New Roman" panose="02020603050405020304" pitchFamily="18" charset="0"/>
                  </a:rPr>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smtClean="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smtClean="0"/>
                  <a:t/>
                </a:r>
                <a:r>
                  <a:rPr lang="en-US" sz="2000" dirty="0" smtClean="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smtClean="0"/>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p14="http://schemas.microsoft.com/office/powerpoint/2010/main" xmlns="" val="18619013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 </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xmlns="" val="40088117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d>
                            <m:dPr>
                              <m:ctrlPr>
                                <a:rPr lang="en-US" sz="1600" i="1">
                                  <a:latin typeface="Cambria Math"/>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r>
                <a:r>
                  <a:rPr lang="en-US" sz="2000" dirty="0" smtClean="0">
                    <a:solidFill>
                      <a:srgbClr val="A50021"/>
                    </a:solidFill>
                    <a:latin typeface="Times New Roman" panose="02020603050405020304" pitchFamily="18" charset="0"/>
                    <a:cs typeface="Times New Roman" panose="02020603050405020304" pitchFamily="18" charset="0"/>
                  </a:rPr>
                  <a:t>Hence, the equivalence is proved</a:t>
                </a:r>
                <a:r>
                  <a:rPr lang="en-US" sz="2000" dirty="0" smtClean="0">
                    <a:latin typeface="Times New Roman" panose="02020603050405020304" pitchFamily="18" charset="0"/>
                    <a:cs typeface="Times New Roman" panose="02020603050405020304" pitchFamily="18" charset="0"/>
                  </a:rPr>
                  <a:t>.</a:t>
                </a:r>
              </a:p>
              <a:p>
                <a:pPr algn="ctr"/>
                <a:r>
                  <a:rPr lang="en-US" sz="1600" b="1" dirty="0" smtClean="0">
                    <a:solidFill>
                      <a:srgbClr val="0B5ED7"/>
                    </a:solidFill>
                    <a:latin typeface="Times New Roman" panose="02020603050405020304" pitchFamily="18" charset="0"/>
                    <a:cs typeface="Times New Roman" panose="02020603050405020304" pitchFamily="18" charset="0"/>
                  </a:rPr>
                  <a:t/>
                </a:r>
                <a:endParaRPr lang="en-US" sz="1600" b="1"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p14="http://schemas.microsoft.com/office/powerpoint/2010/main" xmlns="" val="2047089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Information gain metric used in ID3 </a:t>
                </a:r>
                <a:r>
                  <a:rPr lang="en-US" sz="2000" dirty="0" smtClean="0">
                    <a:solidFill>
                      <a:srgbClr val="0B5ED7"/>
                    </a:solidFill>
                    <a:latin typeface="Times New Roman" panose="02020603050405020304" pitchFamily="18" charset="0"/>
                    <a:cs typeface="Times New Roman" panose="02020603050405020304" pitchFamily="18" charset="0"/>
                  </a:rPr>
                  <a:t>always should be positive or zero</a:t>
                </a:r>
                <a:r>
                  <a:rPr lang="en-US" sz="2000" dirty="0" smtClean="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a:cs typeface="Times New Roman" panose="02020603050405020304" pitchFamily="18" charset="0"/>
                          </a:rPr>
                        </m:ctrlPr>
                      </m:funcPr>
                      <m:fName>
                        <m:sSub>
                          <m:sSubPr>
                            <m:ctrlPr>
                              <a:rPr lang="en-US" sz="2000" i="1" smtClean="0">
                                <a:latin typeface="Cambria Math"/>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smtClean="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xmlns="" val="40178212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Consider a training set shown below. </a:t>
            </a:r>
          </a:p>
          <a:p>
            <a:pPr algn="just"/>
            <a:r>
              <a:rPr lang="en-US" sz="1600" dirty="0" smtClean="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Data set </a:t>
            </a:r>
            <a:r>
              <a:rPr lang="en-US" sz="1200" dirty="0" smtClean="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Table A </a:t>
            </a:r>
            <a:r>
              <a:rPr lang="en-US" sz="12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X                 </a:t>
            </a:r>
            <a:r>
              <a:rPr lang="en-US" sz="1400" i="1" dirty="0" smtClean="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p>
          <a:p>
            <a:pPr algn="just"/>
            <a:r>
              <a:rPr lang="en-US" sz="1600" dirty="0" smtClean="0">
                <a:latin typeface="Times New Roman" panose="02020603050405020304" pitchFamily="18" charset="0"/>
                <a:cs typeface="Times New Roman" panose="02020603050405020304" pitchFamily="18" charset="0"/>
              </a:rPr>
              <a:t>Y</a:t>
            </a: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 xmlns:a16="http://schemas.microsoft.com/office/drawing/2014/main" val="1950704367"/>
                    </a:ext>
                  </a:extLst>
                </a:gridCol>
                <a:gridCol w="728117">
                  <a:extLst>
                    <a:ext uri="{9D8B030D-6E8A-4147-A177-3AD203B41FA5}">
                      <a16:colId xmlns="" xmlns:a16="http://schemas.microsoft.com/office/drawing/2014/main" val="3367794511"/>
                    </a:ext>
                  </a:extLst>
                </a:gridCol>
                <a:gridCol w="728117">
                  <a:extLst>
                    <a:ext uri="{9D8B030D-6E8A-4147-A177-3AD203B41FA5}">
                      <a16:colId xmlns="" xmlns:a16="http://schemas.microsoft.com/office/drawing/2014/main" val="3534111394"/>
                    </a:ext>
                  </a:extLst>
                </a:gridCol>
              </a:tblGrid>
              <a:tr h="349428">
                <a:tc>
                  <a:txBody>
                    <a:bodyPr/>
                    <a:lstStyle/>
                    <a:p>
                      <a:pPr algn="ctr"/>
                      <a:r>
                        <a:rPr lang="en-US" dirty="0" smtClean="0">
                          <a:latin typeface="Cambria Math" panose="02040503050406030204" pitchFamily="18" charset="0"/>
                          <a:ea typeface="Cambria Math" panose="02040503050406030204" pitchFamily="18" charset="0"/>
                        </a:rPr>
                        <a:t>X</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Y</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Class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713407029"/>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31849247"/>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837923682"/>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22838597"/>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5954361"/>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001190578"/>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88983412"/>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14451916"/>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09219720"/>
                  </a:ext>
                </a:extLst>
              </a:tr>
            </a:tbl>
          </a:graphicData>
        </a:graphic>
      </p:graphicFrame>
      <mc:AlternateContent xmlns:mc="http://schemas.openxmlformats.org/markup-compatibility/2006">
        <mc:Choice xmlns:a14="http://schemas.microsoft.com/office/drawing/2010/main" xmlns=""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val="1993423163"/>
                        </a:ext>
                      </a:extLst>
                    </a:gridCol>
                    <a:gridCol w="456578">
                      <a:extLst>
                        <a:ext uri="{9D8B030D-6E8A-4147-A177-3AD203B41FA5}">
                          <a16:colId xmlns:a16="http://schemas.microsoft.com/office/drawing/2014/main" xmlns="" val="3442283251"/>
                        </a:ext>
                      </a:extLst>
                    </a:gridCol>
                    <a:gridCol w="611232">
                      <a:extLst>
                        <a:ext uri="{9D8B030D-6E8A-4147-A177-3AD203B41FA5}">
                          <a16:colId xmlns:a16="http://schemas.microsoft.com/office/drawing/2014/main" xmlns="" val="1487910264"/>
                        </a:ext>
                      </a:extLst>
                    </a:gridCol>
                    <a:gridCol w="611232">
                      <a:extLst>
                        <a:ext uri="{9D8B030D-6E8A-4147-A177-3AD203B41FA5}">
                          <a16:colId xmlns:a16="http://schemas.microsoft.com/office/drawing/2014/main" xmlns="" val="128257599"/>
                        </a:ext>
                      </a:extLst>
                    </a:gridCol>
                    <a:gridCol w="611232">
                      <a:extLst>
                        <a:ext uri="{9D8B030D-6E8A-4147-A177-3AD203B41FA5}">
                          <a16:colId xmlns:a16="http://schemas.microsoft.com/office/drawing/2014/main" xmlns=""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7870871"/>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4="http://schemas.microsoft.com/office/drawing/2010/main" xmlns="" xmlns:a16="http://schemas.microsoft.com/office/drawing/2014/main" val="1993423163"/>
                        </a:ext>
                      </a:extLst>
                    </a:gridCol>
                    <a:gridCol w="456578">
                      <a:extLst>
                        <a:ext uri="{9D8B030D-6E8A-4147-A177-3AD203B41FA5}">
                          <a16:colId xmlns:a14="http://schemas.microsoft.com/office/drawing/2010/main" xmlns="" xmlns:a16="http://schemas.microsoft.com/office/drawing/2014/main" val="3442283251"/>
                        </a:ext>
                      </a:extLst>
                    </a:gridCol>
                    <a:gridCol w="611232">
                      <a:extLst>
                        <a:ext uri="{9D8B030D-6E8A-4147-A177-3AD203B41FA5}">
                          <a16:colId xmlns:a14="http://schemas.microsoft.com/office/drawing/2010/main" xmlns="" xmlns:a16="http://schemas.microsoft.com/office/drawing/2014/main" val="1487910264"/>
                        </a:ext>
                      </a:extLst>
                    </a:gridCol>
                    <a:gridCol w="611232">
                      <a:extLst>
                        <a:ext uri="{9D8B030D-6E8A-4147-A177-3AD203B41FA5}">
                          <a16:colId xmlns:a14="http://schemas.microsoft.com/office/drawing/2010/main" xmlns="" xmlns:a16="http://schemas.microsoft.com/office/drawing/2014/main" val="128257599"/>
                        </a:ext>
                      </a:extLst>
                    </a:gridCol>
                    <a:gridCol w="611232">
                      <a:extLst>
                        <a:ext uri="{9D8B030D-6E8A-4147-A177-3AD203B41FA5}">
                          <a16:colId xmlns:a14="http://schemas.microsoft.com/office/drawing/2010/main" xmlns=""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827870871"/>
                      </a:ext>
                    </a:extLst>
                  </a:tr>
                </a:tbl>
              </a:graphicData>
            </a:graphic>
          </p:graphicFrame>
        </mc:Fallback>
      </mc:AlternateContent>
      <mc:AlternateContent xmlns:mc="http://schemas.openxmlformats.org/markup-compatibility/2006">
        <mc:Choice xmlns:a14="http://schemas.microsoft.com/office/drawing/2010/main" xmlns=""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val="2288549329"/>
                        </a:ext>
                      </a:extLst>
                    </a:gridCol>
                    <a:gridCol w="1018720">
                      <a:extLst>
                        <a:ext uri="{9D8B030D-6E8A-4147-A177-3AD203B41FA5}">
                          <a16:colId xmlns:a16="http://schemas.microsoft.com/office/drawing/2014/main" xmlns="" val="3528512454"/>
                        </a:ext>
                      </a:extLst>
                    </a:gridCol>
                    <a:gridCol w="1018720">
                      <a:extLst>
                        <a:ext uri="{9D8B030D-6E8A-4147-A177-3AD203B41FA5}">
                          <a16:colId xmlns:a16="http://schemas.microsoft.com/office/drawing/2014/main" xmlns=""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77162766"/>
                      </a:ext>
                    </a:extLst>
                  </a:tr>
                  <a:tr h="313708">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9503159"/>
                      </a:ext>
                    </a:extLst>
                  </a:tr>
                  <a:tr h="313708">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49445673"/>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4="http://schemas.microsoft.com/office/drawing/2010/main" xmlns="" xmlns:a16="http://schemas.microsoft.com/office/drawing/2014/main" val="2288549329"/>
                        </a:ext>
                      </a:extLst>
                    </a:gridCol>
                    <a:gridCol w="1018720">
                      <a:extLst>
                        <a:ext uri="{9D8B030D-6E8A-4147-A177-3AD203B41FA5}">
                          <a16:colId xmlns:a14="http://schemas.microsoft.com/office/drawing/2010/main" xmlns="" xmlns:a16="http://schemas.microsoft.com/office/drawing/2014/main" val="3528512454"/>
                        </a:ext>
                      </a:extLst>
                    </a:gridCol>
                    <a:gridCol w="1018720">
                      <a:extLst>
                        <a:ext uri="{9D8B030D-6E8A-4147-A177-3AD203B41FA5}">
                          <a16:colId xmlns:a14="http://schemas.microsoft.com/office/drawing/2010/main" xmlns="" xmlns:a16="http://schemas.microsoft.com/office/drawing/2014/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a:t>
            </a:r>
            <a:r>
              <a:rPr lang="en-US" sz="1400" i="1" dirty="0" smtClean="0">
                <a:latin typeface="Times New Roman" panose="02020603050405020304" pitchFamily="18" charset="0"/>
                <a:cs typeface="Times New Roman" panose="02020603050405020304" pitchFamily="18" charset="0"/>
              </a:rPr>
              <a:t>Y</a:t>
            </a:r>
            <a:endParaRPr lang="en-IN" sz="1400" dirty="0"/>
          </a:p>
        </p:txBody>
      </p:sp>
    </p:spTree>
    <p:extLst>
      <p:ext uri="{BB962C8B-B14F-4D97-AF65-F5344CB8AC3E}">
        <p14:creationId xmlns:p14="http://schemas.microsoft.com/office/powerpoint/2010/main" xmlns="" val="2411995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solidFill>
                      <a:srgbClr val="CC3300"/>
                    </a:solidFill>
                    <a:latin typeface="Times New Roman" panose="02020603050405020304" pitchFamily="18" charset="0"/>
                    <a:cs typeface="Times New Roman" panose="02020603050405020304" pitchFamily="18" charset="0"/>
                  </a:rPr>
                  <a:t>The maximum entropy</a:t>
                </a:r>
                <a:r>
                  <a:rPr lang="en-US" sz="2000" dirty="0" smtClean="0">
                    <a:solidFill>
                      <a:srgbClr val="0B5ED7"/>
                    </a:solidFill>
                    <a:latin typeface="Times New Roman" panose="02020603050405020304" pitchFamily="18" charset="0"/>
                    <a:cs typeface="Times New Roman" panose="02020603050405020304" pitchFamily="18" charset="0"/>
                  </a:rPr>
                  <a:t>).</a:t>
                </a:r>
              </a:p>
              <a:p>
                <a:pPr algn="just"/>
                <a:endParaRPr lang="en-US" sz="20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smtClean="0">
                    <a:solidFill>
                      <a:srgbClr val="0B5ED7"/>
                    </a:solidFill>
                    <a:latin typeface="Times New Roman" panose="02020603050405020304" pitchFamily="18" charset="0"/>
                    <a:cs typeface="Times New Roman" panose="02020603050405020304" pitchFamily="18" charset="0"/>
                  </a:rPr>
                  <a:t>X</a:t>
                </a:r>
                <a:r>
                  <a:rPr lang="en-US" sz="2000" dirty="0" smtClean="0">
                    <a:solidFill>
                      <a:srgbClr val="0B5ED7"/>
                    </a:solidFill>
                    <a:latin typeface="Times New Roman" panose="02020603050405020304" pitchFamily="18" charset="0"/>
                    <a:cs typeface="Times New Roman" panose="02020603050405020304" pitchFamily="18" charset="0"/>
                  </a:rPr>
                  <a:t> as well as </a:t>
                </a:r>
                <a:r>
                  <a:rPr lang="en-US" sz="2000" i="1" dirty="0" smtClean="0">
                    <a:solidFill>
                      <a:srgbClr val="0B5ED7"/>
                    </a:solidFill>
                    <a:latin typeface="Times New Roman" panose="02020603050405020304" pitchFamily="18" charset="0"/>
                    <a:cs typeface="Times New Roman" panose="02020603050405020304" pitchFamily="18" charset="0"/>
                  </a:rPr>
                  <a:t>Y</a:t>
                </a:r>
                <a:r>
                  <a:rPr lang="en-US" sz="2000" dirty="0" smtClean="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xmlns="" val="3174159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a:t>
            </a:r>
            <a:r>
              <a:rPr lang="en-US" sz="4000" dirty="0">
                <a:solidFill>
                  <a:srgbClr val="A50021"/>
                </a:solidFill>
                <a:latin typeface="Times New Roman" pitchFamily="18" charset="0"/>
                <a:cs typeface="Times New Roman" pitchFamily="18" charset="0"/>
              </a:rPr>
              <a:t>V</a:t>
            </a:r>
            <a:r>
              <a:rPr lang="en-US" sz="4000" dirty="0" smtClean="0">
                <a:solidFill>
                  <a:srgbClr val="A50021"/>
                </a:solidFill>
                <a:latin typeface="Times New Roman" pitchFamily="18" charset="0"/>
                <a:cs typeface="Times New Roman" pitchFamily="18" charset="0"/>
              </a:rPr>
              <a:t>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foregoing discussion, we assumed that an attribute to be </a:t>
                </a:r>
                <a:r>
                  <a:rPr lang="en-US" sz="2000" dirty="0" err="1" smtClean="0">
                    <a:latin typeface="Times New Roman" panose="02020603050405020304" pitchFamily="18" charset="0"/>
                    <a:cs typeface="Times New Roman" panose="02020603050405020304" pitchFamily="18" charset="0"/>
                  </a:rPr>
                  <a:t>splitted</a:t>
                </a:r>
                <a:r>
                  <a:rPr lang="en-US" sz="2000" dirty="0" smtClean="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A50021"/>
                    </a:solidFill>
                    <a:latin typeface="Times New Roman" panose="02020603050405020304" pitchFamily="18" charset="0"/>
                    <a:cs typeface="Times New Roman" panose="02020603050405020304" pitchFamily="18" charset="0"/>
                  </a:rPr>
                  <a:t>Data Discretization</a:t>
                </a:r>
                <a:r>
                  <a:rPr lang="en-US" sz="2000" dirty="0" smtClean="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smtClean="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smtClean="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smtClean="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mc:Choice xmlns:a14="http://schemas.microsoft.com/office/drawing/2010/main" xmlns=""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5" cstate="print"/>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6" cstate="print"/>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xmlns="" val="4932210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values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smtClean="0">
                    <a:solidFill>
                      <a:srgbClr val="A50021"/>
                    </a:solidFill>
                    <a:latin typeface="Times New Roman" panose="02020603050405020304" pitchFamily="18" charset="0"/>
                    <a:cs typeface="Times New Roman" panose="02020603050405020304" pitchFamily="18" charset="0"/>
                  </a:rPr>
                  <a:t/>
                </a:r>
                <a:r>
                  <a:rPr lang="en-US" sz="2000" b="1" dirty="0" smtClean="0">
                    <a:solidFill>
                      <a:srgbClr val="A50021"/>
                    </a:solidFill>
                    <a:latin typeface="Times New Roman" panose="02020603050405020304" pitchFamily="18" charset="0"/>
                    <a:cs typeface="Times New Roman" panose="02020603050405020304" pitchFamily="18" charset="0"/>
                  </a:rPr>
                  <a:t>Mid-point splitting: </a:t>
                </a:r>
                <a:r>
                  <a:rPr lang="en-US" sz="2000" dirty="0" smtClean="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 sorts the values of the attribute and take the distinct values only in it. </a:t>
                </a:r>
              </a:p>
              <a:p>
                <a:pPr marL="800100" lvl="1"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smtClean="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smtClean="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Here, if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smtClean="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smtClean="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xmlns=""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13970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Tree>
    <p:extLst>
      <p:ext uri="{BB962C8B-B14F-4D97-AF65-F5344CB8AC3E}">
        <p14:creationId xmlns:p14="http://schemas.microsoft.com/office/powerpoint/2010/main" xmlns="" val="3716714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r>
              <a:rPr lang="en-US" sz="2000" dirty="0" smtClean="0">
                <a:solidFill>
                  <a:srgbClr val="0B5ED7"/>
                </a:solidFill>
                <a:cs typeface="Times New Roman" pitchFamily="18" charset="0"/>
              </a:rPr>
              <a:t>   What are the class label of </a:t>
            </a:r>
            <a:r>
              <a:rPr lang="en-US" sz="2000" dirty="0" smtClean="0">
                <a:solidFill>
                  <a:srgbClr val="A50021"/>
                </a:solidFill>
                <a:cs typeface="Times New Roman" pitchFamily="18" charset="0"/>
              </a:rPr>
              <a:t>Dragon</a:t>
            </a:r>
            <a:r>
              <a:rPr lang="en-US" sz="2000" dirty="0" smtClean="0">
                <a:solidFill>
                  <a:srgbClr val="0B5ED7"/>
                </a:solidFill>
                <a:cs typeface="Times New Roman" pitchFamily="18" charset="0"/>
              </a:rPr>
              <a:t> and </a:t>
            </a:r>
            <a:r>
              <a:rPr lang="en-US" sz="2000" dirty="0" smtClean="0">
                <a:solidFill>
                  <a:srgbClr val="A50021"/>
                </a:solidFill>
                <a:cs typeface="Times New Roman" pitchFamily="18" charset="0"/>
              </a:rPr>
              <a:t>Shark</a:t>
            </a:r>
            <a:r>
              <a:rPr lang="en-US" sz="2000" dirty="0" smtClean="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xmlns="" val="698457830"/>
              </p:ext>
            </p:extLst>
          </p:nvPr>
        </p:nvGraphicFramePr>
        <p:xfrm>
          <a:off x="746771" y="2336514"/>
          <a:ext cx="7741921" cy="3277362"/>
        </p:xfrm>
        <a:graphic>
          <a:graphicData uri="http://schemas.openxmlformats.org/drawingml/2006/table">
            <a:tbl>
              <a:tblPr firstRow="1" firstCol="1" bandRow="1">
                <a:tableStyleId>{5C22544A-7EE6-4342-B048-85BDC9FD1C3A}</a:tableStyleId>
              </a:tblPr>
              <a:tblGrid>
                <a:gridCol w="975360"/>
                <a:gridCol w="1066800"/>
                <a:gridCol w="693420"/>
                <a:gridCol w="876300"/>
                <a:gridCol w="800100"/>
                <a:gridCol w="731520"/>
                <a:gridCol w="647701"/>
                <a:gridCol w="876300"/>
                <a:gridCol w="1074420"/>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smtClean="0">
                          <a:effectLst/>
                        </a:rPr>
                        <a:t>Amphibian</a:t>
                      </a:r>
                      <a:endParaRPr lang="en-IN" sz="11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3492741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002886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656736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02624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447723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844543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7706979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should be excluded  (as they really do not represent a split).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mc:Choice xmlns:a14="http://schemas.microsoft.com/office/drawing/2010/main" xmlns=""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smtClean="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453695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smtClean="0">
                <a:latin typeface="Times New Roman" panose="02020603050405020304" pitchFamily="18" charset="0"/>
                <a:ea typeface="Tahoma" panose="020B0604030504040204" pitchFamily="34" charset="0"/>
                <a:cs typeface="Times New Roman" panose="02020603050405020304" pitchFamily="18" charset="0"/>
              </a:rPr>
              <a:t>i</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i+1</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mc:Choice xmlns:a14="http://schemas.microsoft.com/office/drawing/2010/main" xmlns=""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4"/>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mc:Choice xmlns:a14="http://schemas.microsoft.com/office/drawing/2010/main" xmlns=""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5" cstate="print"/>
                  <a:stretch>
                    <a:fillRect b="-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6" cstate="print"/>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7" cstate="print"/>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8" cstate="print"/>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a14="http://schemas.microsoft.com/office/drawing/2010/main" xmlns=""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a:rPr>
                          </m:ctrlPr>
                        </m:fPr>
                        <m:num>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0"/>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55427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Note</a:t>
                </a:r>
                <a:endParaRPr lang="en-IN" sz="2000" b="1" dirty="0" smtClean="0">
                  <a:solidFill>
                    <a:srgbClr val="0B5ED7"/>
                  </a:solidFill>
                  <a:latin typeface="Times New Roman" panose="02020603050405020304" pitchFamily="18" charset="0"/>
                  <a:cs typeface="Times New Roman" panose="02020603050405020304" pitchFamily="18" charset="0"/>
                </a:endParaRPr>
              </a:p>
              <a:p>
                <a:pPr algn="just"/>
                <a:r>
                  <a:rPr lang="en-IN" sz="2000" dirty="0" smtClean="0">
                    <a:solidFill>
                      <a:srgbClr val="0B5ED7"/>
                    </a:solidFill>
                    <a:latin typeface="Times New Roman" panose="02020603050405020304" pitchFamily="18" charset="0"/>
                    <a:cs typeface="Times New Roman" panose="02020603050405020304" pitchFamily="18" charset="0"/>
                  </a:rPr>
                  <a:t>The </a:t>
                </a:r>
                <a:r>
                  <a:rPr lang="en-IN" sz="2000" dirty="0">
                    <a:solidFill>
                      <a:srgbClr val="0B5ED7"/>
                    </a:solidFill>
                    <a:latin typeface="Times New Roman" panose="02020603050405020304" pitchFamily="18" charset="0"/>
                    <a:cs typeface="Times New Roman" panose="02020603050405020304" pitchFamily="18" charset="0"/>
                  </a:rPr>
                  <a:t>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0352271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 xmlns:a16="http://schemas.microsoft.com/office/drawing/2014/main" val="418863574"/>
                    </a:ext>
                  </a:extLst>
                </a:gridCol>
                <a:gridCol w="691878">
                  <a:extLst>
                    <a:ext uri="{9D8B030D-6E8A-4147-A177-3AD203B41FA5}">
                      <a16:colId xmlns="" xmlns:a16="http://schemas.microsoft.com/office/drawing/2014/main" val="2433387740"/>
                    </a:ext>
                  </a:extLst>
                </a:gridCol>
                <a:gridCol w="979714">
                  <a:extLst>
                    <a:ext uri="{9D8B030D-6E8A-4147-A177-3AD203B41FA5}">
                      <a16:colId xmlns="" xmlns:a16="http://schemas.microsoft.com/office/drawing/2014/main" val="2573437759"/>
                    </a:ext>
                  </a:extLst>
                </a:gridCol>
                <a:gridCol w="685800">
                  <a:extLst>
                    <a:ext uri="{9D8B030D-6E8A-4147-A177-3AD203B41FA5}">
                      <a16:colId xmlns="" xmlns:a16="http://schemas.microsoft.com/office/drawing/2014/main" val="715097166"/>
                    </a:ext>
                  </a:extLst>
                </a:gridCol>
                <a:gridCol w="1524000">
                  <a:extLst>
                    <a:ext uri="{9D8B030D-6E8A-4147-A177-3AD203B41FA5}">
                      <a16:colId xmlns="" xmlns:a16="http://schemas.microsoft.com/office/drawing/2014/main" val="489950159"/>
                    </a:ext>
                  </a:extLst>
                </a:gridCol>
                <a:gridCol w="1284515">
                  <a:extLst>
                    <a:ext uri="{9D8B030D-6E8A-4147-A177-3AD203B41FA5}">
                      <a16:colId xmlns="" xmlns:a16="http://schemas.microsoft.com/office/drawing/2014/main"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659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r>
              <a:rPr lang="en-US" sz="2000" dirty="0" smtClean="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smtClean="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smtClean="0">
              <a:solidFill>
                <a:srgbClr val="0B5ED7"/>
              </a:solidFill>
              <a:cs typeface="Times New Roman" pitchFamily="18" charset="0"/>
            </a:endParaRPr>
          </a:p>
          <a:p>
            <a:r>
              <a:rPr lang="en-US" sz="2000" dirty="0" smtClean="0">
                <a:solidFill>
                  <a:srgbClr val="0B5ED7"/>
                </a:solidFill>
                <a:cs typeface="Times New Roman" pitchFamily="18" charset="0"/>
              </a:rPr>
              <a:t>Decision Tree that can be inducted based on the data (in Example 9.3) is as follows.</a:t>
            </a:r>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xmlns="" val="3445540171"/>
              </p:ext>
            </p:extLst>
          </p:nvPr>
        </p:nvGraphicFramePr>
        <p:xfrm>
          <a:off x="830591" y="2349849"/>
          <a:ext cx="7126209" cy="946404"/>
        </p:xfrm>
        <a:graphic>
          <a:graphicData uri="http://schemas.openxmlformats.org/drawingml/2006/table">
            <a:tbl>
              <a:tblPr firstRow="1" firstCol="1" bandRow="1">
                <a:tableStyleId>{5C22544A-7EE6-4342-B048-85BDC9FD1C3A}</a:tableStyleId>
              </a:tblPr>
              <a:tblGrid>
                <a:gridCol w="1179979"/>
                <a:gridCol w="1010285"/>
                <a:gridCol w="697249"/>
                <a:gridCol w="599199"/>
                <a:gridCol w="734291"/>
                <a:gridCol w="734291"/>
                <a:gridCol w="558526"/>
                <a:gridCol w="868656"/>
                <a:gridCol w="743733"/>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endParaRPr lang="en-IN" sz="1100" dirty="0" smtClean="0">
                        <a:solidFill>
                          <a:srgbClr val="A50021"/>
                        </a:solidFill>
                        <a:effectLst/>
                      </a:endParaRPr>
                    </a:p>
                    <a:p>
                      <a:pPr>
                        <a:lnSpc>
                          <a:spcPct val="115000"/>
                        </a:lnSpc>
                        <a:spcAft>
                          <a:spcPts val="0"/>
                        </a:spcAft>
                      </a:pPr>
                      <a:r>
                        <a:rPr lang="en-IN" sz="1100" dirty="0" err="1" smtClean="0">
                          <a:solidFill>
                            <a:srgbClr val="A50021"/>
                          </a:solidFill>
                          <a:effectLst/>
                        </a:rPr>
                        <a:t>Gila</a:t>
                      </a:r>
                      <a:r>
                        <a:rPr lang="en-IN" sz="1100" dirty="0" smtClean="0">
                          <a:solidFill>
                            <a:srgbClr val="A50021"/>
                          </a:solidFill>
                          <a:effectLst/>
                        </a:rPr>
                        <a:t> </a:t>
                      </a:r>
                      <a:r>
                        <a:rPr lang="en-IN" sz="1100" dirty="0">
                          <a:solidFill>
                            <a:srgbClr val="A50021"/>
                          </a:solidFill>
                          <a:effectLst/>
                        </a:rPr>
                        <a:t>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smtClean="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330876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2270347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mc:Choice xmlns:a14="http://schemas.microsoft.com/office/drawing/2010/main" xmlns=""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xmlns="" val="2510225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mc:Choice xmlns:a14="http://schemas.microsoft.com/office/drawing/2010/main" xmlns=""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xmlns="" val="7370926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8226919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2503199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a:ea typeface="Tahoma" panose="020B0604030504040204" pitchFamily="34" charset="0"/>
                                  <a:cs typeface="Times New Roman" panose="02020603050405020304" pitchFamily="18" charset="0"/>
                                </a:rPr>
                              </m:ctrlPr>
                            </m:sSupPr>
                            <m:e>
                              <m:d>
                                <m:dPr>
                                  <m:ctrlPr>
                                    <a:rPr lang="en-IN" sz="1800" b="0" i="1" smtClean="0">
                                      <a:latin typeface="Cambria Math"/>
                                      <a:ea typeface="Tahoma" panose="020B0604030504040204" pitchFamily="34" charset="0"/>
                                      <a:cs typeface="Times New Roman" panose="02020603050405020304" pitchFamily="18" charset="0"/>
                                    </a:rPr>
                                  </m:ctrlPr>
                                </m:dPr>
                                <m:e>
                                  <m:f>
                                    <m:fPr>
                                      <m:ctrlPr>
                                        <a:rPr lang="en-IN" sz="1800" b="0" i="1" smtClean="0">
                                          <a:latin typeface="Cambria Math"/>
                                          <a:ea typeface="Tahoma" panose="020B0604030504040204" pitchFamily="34" charset="0"/>
                                          <a:cs typeface="Times New Roman" panose="02020603050405020304" pitchFamily="18" charset="0"/>
                                        </a:rPr>
                                      </m:ctrlPr>
                                    </m:fPr>
                                    <m:num>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xmlns="" val="8816911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(assuming that attribute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d>
                                        <m:dPr>
                                          <m:ctrlPr>
                                            <a:rPr lang="en-IN" sz="1800" i="1">
                                              <a:latin typeface="Cambria Math"/>
                                              <a:ea typeface="Tahoma" panose="020B0604030504040204" pitchFamily="34" charset="0"/>
                                              <a:cs typeface="Times New Roman" panose="02020603050405020304" pitchFamily="18" charset="0"/>
                                            </a:rPr>
                                          </m:ctrlPr>
                                        </m:dPr>
                                        <m:e>
                                          <m:f>
                                            <m:fPr>
                                              <m:ctrlPr>
                                                <a:rPr lang="en-IN" sz="1800" i="1">
                                                  <a:latin typeface="Cambria Math"/>
                                                  <a:ea typeface="Tahoma" panose="020B0604030504040204" pitchFamily="34" charset="0"/>
                                                  <a:cs typeface="Times New Roman" panose="02020603050405020304" pitchFamily="18" charset="0"/>
                                                </a:rPr>
                                              </m:ctrlPr>
                                            </m:fPr>
                                            <m:num>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a:ea typeface="Tahoma" panose="020B0604030504040204" pitchFamily="34" charset="0"/>
                                      <a:cs typeface="Times New Roman" panose="02020603050405020304" pitchFamily="18" charset="0"/>
                                    </a:rPr>
                                  </m:ctrlPr>
                                </m:sSup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t>
                </a:r>
                <a:r>
                  <a:rPr lang="en-IN" sz="2000" dirty="0">
                    <a:latin typeface="Times New Roman" panose="02020603050405020304" pitchFamily="18" charset="0"/>
                    <a:ea typeface="Tahoma" panose="020B0604030504040204" pitchFamily="34" charset="0"/>
                    <a:cs typeface="Times New Roman" panose="02020603050405020304" pitchFamily="18" charset="0"/>
                  </a:rPr>
                  <a:t>above gives a formula for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-attribute </a:t>
                </a:r>
                <a:r>
                  <a:rPr lang="en-IN" sz="2000" dirty="0">
                    <a:latin typeface="Times New Roman" panose="02020603050405020304" pitchFamily="18" charset="0"/>
                    <a:ea typeface="Tahoma" panose="020B0604030504040204" pitchFamily="34" charset="0"/>
                    <a:cs typeface="Times New Roman" panose="02020603050405020304" pitchFamily="18" charset="0"/>
                  </a:rPr>
                  <a:t>values; however, it an be fine tuned to subset of attributes also.</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spTree>
    <p:extLst>
      <p:ext uri="{BB962C8B-B14F-4D97-AF65-F5344CB8AC3E}">
        <p14:creationId xmlns:p14="http://schemas.microsoft.com/office/powerpoint/2010/main" xmlns="" val="16300116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smtClean="0">
                <a:solidFill>
                  <a:srgbClr val="A50021"/>
                </a:solidFill>
                <a:latin typeface="Times New Roman" pitchFamily="18" charset="0"/>
                <a:cs typeface="Times New Roman" pitchFamily="18" charset="0"/>
              </a:rPr>
              <a:t>Illustration: </a:t>
            </a:r>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a:t>
            </a:r>
            <a:r>
              <a:rPr lang="en-US" sz="3600" dirty="0" smtClean="0">
                <a:solidFill>
                  <a:srgbClr val="A50021"/>
                </a:solidFill>
                <a:latin typeface="Times New Roman" pitchFamily="18" charset="0"/>
                <a:cs typeface="Times New Roman" pitchFamily="18" charset="0"/>
              </a:rPr>
              <a:t>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xmlns=""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 xmlns:a16="http://schemas.microsoft.com/office/drawing/2014/main" val="4007211023"/>
                    </a:ext>
                  </a:extLst>
                </a:gridCol>
                <a:gridCol w="1708104">
                  <a:extLst>
                    <a:ext uri="{9D8B030D-6E8A-4147-A177-3AD203B41FA5}">
                      <a16:colId xmlns="" xmlns:a16="http://schemas.microsoft.com/office/drawing/2014/main" val="1375103647"/>
                    </a:ext>
                  </a:extLst>
                </a:gridCol>
                <a:gridCol w="1708104">
                  <a:extLst>
                    <a:ext uri="{9D8B030D-6E8A-4147-A177-3AD203B41FA5}">
                      <a16:colId xmlns="" xmlns:a16="http://schemas.microsoft.com/office/drawing/2014/main" val="3058109390"/>
                    </a:ext>
                  </a:extLst>
                </a:gridCol>
                <a:gridCol w="1708104">
                  <a:extLst>
                    <a:ext uri="{9D8B030D-6E8A-4147-A177-3AD203B41FA5}">
                      <a16:colId xmlns="" xmlns:a16="http://schemas.microsoft.com/office/drawing/2014/main"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20857747"/>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2</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3</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73879955"/>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28715907"/>
                  </a:ext>
                </a:extLst>
              </a:tr>
            </a:tbl>
          </a:graphicData>
        </a:graphic>
      </p:graphicFrame>
    </p:spTree>
    <p:extLst>
      <p:ext uri="{BB962C8B-B14F-4D97-AF65-F5344CB8AC3E}">
        <p14:creationId xmlns:p14="http://schemas.microsoft.com/office/powerpoint/2010/main" xmlns="" val="14698585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a:ea typeface="Tahoma" panose="020B0604030504040204" pitchFamily="34" charset="0"/>
                            <a:cs typeface="Times New Roman" panose="02020603050405020304" pitchFamily="18" charset="0"/>
                          </a:rPr>
                        </m:ctrlPr>
                      </m:fPr>
                      <m:num>
                        <m:d>
                          <m:dPr>
                            <m:ctrlPr>
                              <a:rPr lang="en-IN" sz="1800" b="0" i="1" smtClean="0">
                                <a:latin typeface="Cambria Math"/>
                                <a:ea typeface="Tahoma" panose="020B0604030504040204" pitchFamily="34" charset="0"/>
                                <a:cs typeface="Times New Roman" panose="02020603050405020304" pitchFamily="18" charset="0"/>
                              </a:rPr>
                            </m:ctrlPr>
                          </m:dPr>
                          <m:e>
                            <m:sSup>
                              <m:sSupPr>
                                <m:ctrlPr>
                                  <a:rPr lang="en-IN" sz="1800" b="0" i="1" smtClean="0">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r>
                  <a:rPr lang="en-IN" sz="1800" dirty="0">
                    <a:latin typeface="Times New Roman" panose="02020603050405020304" pitchFamily="18" charset="0"/>
                    <a:ea typeface="Tahoma" panose="020B0604030504040204" pitchFamily="34" charset="0"/>
                    <a:cs typeface="Times New Roman" panose="02020603050405020304" pitchFamily="18" charset="0"/>
                  </a:rPr>
                  <a:t>So,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Tree>
    <p:extLst>
      <p:ext uri="{BB962C8B-B14F-4D97-AF65-F5344CB8AC3E}">
        <p14:creationId xmlns:p14="http://schemas.microsoft.com/office/powerpoint/2010/main" xmlns="" val="371542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a:ea typeface="Cambria Math" panose="02040503050406030204" pitchFamily="18" charset="0"/>
                            <a:cs typeface="Times New Roman" panose="02020603050405020304" pitchFamily="18" charset="0"/>
                          </a:rPr>
                        </m:ctrlPr>
                      </m:dPr>
                      <m:e>
                        <m:sSub>
                          <m:sSubPr>
                            <m:ctrlPr>
                              <a:rPr lang="en-IN" sz="2000" b="0" i="1" smtClean="0">
                                <a:latin typeface="Cambria Math"/>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Data Mining DT</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smtClean="0">
                <a:solidFill>
                  <a:srgbClr val="A50021"/>
                </a:solidFill>
                <a:latin typeface="Times New Roman" pitchFamily="18" charset="0"/>
                <a:cs typeface="Times New Roman" pitchFamily="18" charset="0"/>
              </a:rPr>
              <a:t>Illustration: Calculating </a:t>
            </a:r>
            <a:r>
              <a:rPr lang="el-GR" sz="3600" smtClean="0">
                <a:solidFill>
                  <a:srgbClr val="A50021"/>
                </a:solidFill>
                <a:latin typeface="Times New Roman" pitchFamily="18" charset="0"/>
                <a:cs typeface="Times New Roman" pitchFamily="18" charset="0"/>
              </a:rPr>
              <a:t>γ</a:t>
            </a:r>
            <a:r>
              <a:rPr lang="en-US" sz="3600" smtClean="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6848200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4594</TotalTime>
  <Words>5093</Words>
  <Application>Microsoft Office PowerPoint</Application>
  <PresentationFormat>Personnalisé</PresentationFormat>
  <Paragraphs>1986</Paragraphs>
  <Slides>121</Slides>
  <Notes>0</Notes>
  <HiddenSlides>0</HiddenSlides>
  <MMClips>0</MMClips>
  <ScaleCrop>false</ScaleCrop>
  <HeadingPairs>
    <vt:vector size="6" baseType="variant">
      <vt:variant>
        <vt:lpstr>Thème</vt:lpstr>
      </vt:variant>
      <vt:variant>
        <vt:i4>4</vt:i4>
      </vt:variant>
      <vt:variant>
        <vt:lpstr>Serveurs OLE incorporés</vt:lpstr>
      </vt:variant>
      <vt:variant>
        <vt:i4>1</vt:i4>
      </vt:variant>
      <vt:variant>
        <vt:lpstr>Titres des diapositives</vt:lpstr>
      </vt:variant>
      <vt:variant>
        <vt:i4>121</vt:i4>
      </vt:variant>
    </vt:vector>
  </HeadingPairs>
  <TitlesOfParts>
    <vt:vector size="126" baseType="lpstr">
      <vt:lpstr>Flow</vt:lpstr>
      <vt:lpstr>1_Flow</vt:lpstr>
      <vt:lpstr>2_Flow</vt:lpstr>
      <vt:lpstr>3_Flow</vt:lpstr>
      <vt:lpstr>Document</vt:lpstr>
      <vt:lpstr>Data Mining (2021)</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Diapositive 35</vt:lpstr>
      <vt:lpstr>Entropy in Messages</vt:lpstr>
      <vt:lpstr>Entropy in Messages</vt:lpstr>
      <vt:lpstr>Entropy in Messages</vt:lpstr>
      <vt:lpstr> </vt:lpstr>
      <vt:lpstr> </vt:lpstr>
      <vt:lpstr> </vt:lpstr>
      <vt:lpstr> </vt:lpstr>
      <vt:lpstr> </vt:lpstr>
      <vt:lpstr> </vt:lpstr>
      <vt:lpstr> </vt:lpstr>
      <vt:lpstr>Information Content</vt:lpstr>
      <vt:lpstr>Entropy Calculation</vt:lpstr>
      <vt:lpstr>Entropy of a Training Set</vt:lpstr>
      <vt:lpstr>Entropy of a Training Set</vt:lpstr>
      <vt:lpstr>Entropy of a training set</vt:lpstr>
      <vt:lpstr>Diapositive 51</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Diapositive 99</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 </vt:lpstr>
      <vt:lpstr> </vt:lpstr>
      <vt:lpstr> </vt:lpstr>
      <vt:lpstr> </vt:lpstr>
      <vt:lpstr> </vt:lpstr>
      <vt:lpstr> </vt:lpstr>
      <vt:lpstr>Summary of Decision Tree Induction Algorithms</vt:lpstr>
      <vt:lpstr>Table 11.6</vt:lpstr>
      <vt:lpstr>Diapositive 115</vt:lpstr>
      <vt:lpstr>Diapositive 116</vt:lpstr>
      <vt:lpstr>Notes on Decision Tree Induction algorithms</vt:lpstr>
      <vt:lpstr>Diapositive 118</vt:lpstr>
      <vt:lpstr>Diapositive 119</vt:lpstr>
      <vt:lpstr>Reference</vt:lpstr>
      <vt:lpstr>Diapositive 121</vt:lpstr>
    </vt:vector>
  </TitlesOfParts>
  <Company>by adguard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Never Mind</cp:lastModifiedBy>
  <cp:revision>892</cp:revision>
  <dcterms:created xsi:type="dcterms:W3CDTF">2016-07-28T11:27:44Z</dcterms:created>
  <dcterms:modified xsi:type="dcterms:W3CDTF">2021-11-23T21:30:38Z</dcterms:modified>
</cp:coreProperties>
</file>